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77" r:id="rId6"/>
    <p:sldMasterId id="2147483690" r:id="rId7"/>
  </p:sldMasterIdLst>
  <p:notesMasterIdLst>
    <p:notesMasterId r:id="rId33"/>
  </p:notesMasterIdLst>
  <p:sldIdLst>
    <p:sldId id="256" r:id="rId8"/>
    <p:sldId id="269" r:id="rId9"/>
    <p:sldId id="1129" r:id="rId10"/>
    <p:sldId id="1130" r:id="rId11"/>
    <p:sldId id="1092" r:id="rId12"/>
    <p:sldId id="1093" r:id="rId13"/>
    <p:sldId id="272" r:id="rId14"/>
    <p:sldId id="273" r:id="rId15"/>
    <p:sldId id="268" r:id="rId16"/>
    <p:sldId id="283" r:id="rId17"/>
    <p:sldId id="274" r:id="rId18"/>
    <p:sldId id="275" r:id="rId19"/>
    <p:sldId id="276" r:id="rId20"/>
    <p:sldId id="279" r:id="rId21"/>
    <p:sldId id="280" r:id="rId22"/>
    <p:sldId id="278" r:id="rId23"/>
    <p:sldId id="281" r:id="rId24"/>
    <p:sldId id="282" r:id="rId25"/>
    <p:sldId id="285" r:id="rId26"/>
    <p:sldId id="287" r:id="rId27"/>
    <p:sldId id="288" r:id="rId28"/>
    <p:sldId id="286" r:id="rId29"/>
    <p:sldId id="284" r:id="rId30"/>
    <p:sldId id="265" r:id="rId31"/>
    <p:sldId id="264" r:id="rId32"/>
  </p:sldIdLst>
  <p:sldSz cx="17338675" cy="9753600"/>
  <p:notesSz cx="7104063" cy="10234613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5000" autoAdjust="0"/>
  </p:normalViewPr>
  <p:slideViewPr>
    <p:cSldViewPr snapToGrid="0" showGuides="1">
      <p:cViewPr varScale="1">
        <p:scale>
          <a:sx n="61" d="100"/>
          <a:sy n="61" d="100"/>
        </p:scale>
        <p:origin x="90" y="174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6680C0C-85DF-417F-8238-DB0D15743621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39A0A48-EDB1-4AFE-B1B7-10CE2A41649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215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2645" indent="-311567" defTabSz="100215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1087" indent="-248933" defTabSz="100215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165" indent="-248933" defTabSz="100215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53241" indent="-248933" defTabSz="100215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15774" indent="-248933" defTabSz="10021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78307" indent="-248933" defTabSz="10021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40840" indent="-248933" defTabSz="10021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373" indent="-248933" defTabSz="10021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A97B9374-7DF2-44EB-A3C4-A5D98BE967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8" y="774700"/>
            <a:ext cx="6891337" cy="38766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1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5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36" y="6267592"/>
            <a:ext cx="14737874" cy="1937173"/>
          </a:xfrm>
        </p:spPr>
        <p:txBody>
          <a:bodyPr anchor="t"/>
          <a:lstStyle>
            <a:lvl1pPr algn="l">
              <a:defRPr sz="56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36" y="4133993"/>
            <a:ext cx="14737874" cy="2133599"/>
          </a:xfrm>
        </p:spPr>
        <p:txBody>
          <a:bodyPr anchor="b"/>
          <a:lstStyle>
            <a:lvl1pPr marL="0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1pPr>
            <a:lvl2pPr marL="64921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42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638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4pPr>
            <a:lvl5pPr marL="2596847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5pPr>
            <a:lvl6pPr marL="324606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6pPr>
            <a:lvl7pPr marL="389527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7pPr>
            <a:lvl8pPr marL="4544486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8pPr>
            <a:lvl9pPr marL="5193694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34" y="2275856"/>
            <a:ext cx="7657915" cy="6436925"/>
          </a:xfrm>
        </p:spPr>
        <p:txBody>
          <a:bodyPr/>
          <a:lstStyle>
            <a:lvl1pPr>
              <a:defRPr sz="3999"/>
            </a:lvl1pPr>
            <a:lvl2pPr>
              <a:defRPr sz="3399"/>
            </a:lvl2pPr>
            <a:lvl3pPr>
              <a:defRPr sz="279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3826" y="2275856"/>
            <a:ext cx="7657915" cy="6436925"/>
          </a:xfrm>
        </p:spPr>
        <p:txBody>
          <a:bodyPr/>
          <a:lstStyle>
            <a:lvl1pPr>
              <a:defRPr sz="3999"/>
            </a:lvl1pPr>
            <a:lvl2pPr>
              <a:defRPr sz="3399"/>
            </a:lvl2pPr>
            <a:lvl3pPr>
              <a:defRPr sz="279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5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36" y="2183272"/>
            <a:ext cx="7660925" cy="909884"/>
          </a:xfrm>
        </p:spPr>
        <p:txBody>
          <a:bodyPr anchor="b"/>
          <a:lstStyle>
            <a:lvl1pPr marL="0" indent="0">
              <a:buNone/>
              <a:defRPr sz="3399" b="1"/>
            </a:lvl1pPr>
            <a:lvl2pPr marL="649216" indent="0">
              <a:buNone/>
              <a:defRPr sz="2799" b="1"/>
            </a:lvl2pPr>
            <a:lvl3pPr marL="1298423" indent="0">
              <a:buNone/>
              <a:defRPr sz="2600" b="1"/>
            </a:lvl3pPr>
            <a:lvl4pPr marL="1947638" indent="0">
              <a:buNone/>
              <a:defRPr sz="2300" b="1"/>
            </a:lvl4pPr>
            <a:lvl5pPr marL="2596847" indent="0">
              <a:buNone/>
              <a:defRPr sz="2300" b="1"/>
            </a:lvl5pPr>
            <a:lvl6pPr marL="3246060" indent="0">
              <a:buNone/>
              <a:defRPr sz="2300" b="1"/>
            </a:lvl6pPr>
            <a:lvl7pPr marL="3895270" indent="0">
              <a:buNone/>
              <a:defRPr sz="2300" b="1"/>
            </a:lvl7pPr>
            <a:lvl8pPr marL="4544486" indent="0">
              <a:buNone/>
              <a:defRPr sz="2300" b="1"/>
            </a:lvl8pPr>
            <a:lvl9pPr marL="519369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936" y="3093155"/>
            <a:ext cx="7660925" cy="5619610"/>
          </a:xfrm>
        </p:spPr>
        <p:txBody>
          <a:bodyPr/>
          <a:lstStyle>
            <a:lvl1pPr>
              <a:defRPr sz="3399"/>
            </a:lvl1pPr>
            <a:lvl2pPr>
              <a:defRPr sz="2799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825" y="2183272"/>
            <a:ext cx="7663936" cy="909884"/>
          </a:xfrm>
        </p:spPr>
        <p:txBody>
          <a:bodyPr anchor="b"/>
          <a:lstStyle>
            <a:lvl1pPr marL="0" indent="0">
              <a:buNone/>
              <a:defRPr sz="3399" b="1"/>
            </a:lvl1pPr>
            <a:lvl2pPr marL="649216" indent="0">
              <a:buNone/>
              <a:defRPr sz="2799" b="1"/>
            </a:lvl2pPr>
            <a:lvl3pPr marL="1298423" indent="0">
              <a:buNone/>
              <a:defRPr sz="2600" b="1"/>
            </a:lvl3pPr>
            <a:lvl4pPr marL="1947638" indent="0">
              <a:buNone/>
              <a:defRPr sz="2300" b="1"/>
            </a:lvl4pPr>
            <a:lvl5pPr marL="2596847" indent="0">
              <a:buNone/>
              <a:defRPr sz="2300" b="1"/>
            </a:lvl5pPr>
            <a:lvl6pPr marL="3246060" indent="0">
              <a:buNone/>
              <a:defRPr sz="2300" b="1"/>
            </a:lvl6pPr>
            <a:lvl7pPr marL="3895270" indent="0">
              <a:buNone/>
              <a:defRPr sz="2300" b="1"/>
            </a:lvl7pPr>
            <a:lvl8pPr marL="4544486" indent="0">
              <a:buNone/>
              <a:defRPr sz="2300" b="1"/>
            </a:lvl8pPr>
            <a:lvl9pPr marL="519369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825" y="3093155"/>
            <a:ext cx="7663936" cy="5619610"/>
          </a:xfrm>
        </p:spPr>
        <p:txBody>
          <a:bodyPr/>
          <a:lstStyle>
            <a:lvl1pPr>
              <a:defRPr sz="3399"/>
            </a:lvl1pPr>
            <a:lvl2pPr>
              <a:defRPr sz="2799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7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7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8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55" y="388338"/>
            <a:ext cx="5704305" cy="1652693"/>
          </a:xfrm>
        </p:spPr>
        <p:txBody>
          <a:bodyPr anchor="b"/>
          <a:lstStyle>
            <a:lvl1pPr algn="l">
              <a:defRPr sz="27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941" y="388354"/>
            <a:ext cx="9692800" cy="8324427"/>
          </a:xfrm>
        </p:spPr>
        <p:txBody>
          <a:bodyPr/>
          <a:lstStyle>
            <a:lvl1pPr>
              <a:defRPr sz="4598"/>
            </a:lvl1pPr>
            <a:lvl2pPr>
              <a:defRPr sz="3999"/>
            </a:lvl2pPr>
            <a:lvl3pPr>
              <a:defRPr sz="3399"/>
            </a:lvl3pPr>
            <a:lvl4pPr>
              <a:defRPr sz="2799"/>
            </a:lvl4pPr>
            <a:lvl5pPr>
              <a:defRPr sz="2799"/>
            </a:lvl5pPr>
            <a:lvl6pPr>
              <a:defRPr sz="2799"/>
            </a:lvl6pPr>
            <a:lvl7pPr>
              <a:defRPr sz="2799"/>
            </a:lvl7pPr>
            <a:lvl8pPr>
              <a:defRPr sz="2799"/>
            </a:lvl8pPr>
            <a:lvl9pPr>
              <a:defRPr sz="2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55" y="2041032"/>
            <a:ext cx="5704305" cy="6671734"/>
          </a:xfrm>
        </p:spPr>
        <p:txBody>
          <a:bodyPr/>
          <a:lstStyle>
            <a:lvl1pPr marL="0" indent="0">
              <a:buNone/>
              <a:defRPr sz="1999"/>
            </a:lvl1pPr>
            <a:lvl2pPr marL="649216" indent="0">
              <a:buNone/>
              <a:defRPr sz="1699"/>
            </a:lvl2pPr>
            <a:lvl3pPr marL="1298423" indent="0">
              <a:buNone/>
              <a:defRPr sz="1399"/>
            </a:lvl3pPr>
            <a:lvl4pPr marL="1947638" indent="0">
              <a:buNone/>
              <a:defRPr sz="1300"/>
            </a:lvl4pPr>
            <a:lvl5pPr marL="2596847" indent="0">
              <a:buNone/>
              <a:defRPr sz="1300"/>
            </a:lvl5pPr>
            <a:lvl6pPr marL="3246060" indent="0">
              <a:buNone/>
              <a:defRPr sz="1300"/>
            </a:lvl6pPr>
            <a:lvl7pPr marL="3895270" indent="0">
              <a:buNone/>
              <a:defRPr sz="1300"/>
            </a:lvl7pPr>
            <a:lvl8pPr marL="4544486" indent="0">
              <a:buNone/>
              <a:defRPr sz="1300"/>
            </a:lvl8pPr>
            <a:lvl9pPr marL="5193694" indent="0">
              <a:buNone/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2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503" y="6827520"/>
            <a:ext cx="10403205" cy="806027"/>
          </a:xfrm>
        </p:spPr>
        <p:txBody>
          <a:bodyPr anchor="b"/>
          <a:lstStyle>
            <a:lvl1pPr algn="l">
              <a:defRPr sz="27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8503" y="871502"/>
            <a:ext cx="10403205" cy="5852160"/>
          </a:xfrm>
        </p:spPr>
        <p:txBody>
          <a:bodyPr/>
          <a:lstStyle>
            <a:lvl1pPr marL="0" indent="0">
              <a:buNone/>
              <a:defRPr sz="4598"/>
            </a:lvl1pPr>
            <a:lvl2pPr marL="649216" indent="0">
              <a:buNone/>
              <a:defRPr sz="3999"/>
            </a:lvl2pPr>
            <a:lvl3pPr marL="1298423" indent="0">
              <a:buNone/>
              <a:defRPr sz="3399"/>
            </a:lvl3pPr>
            <a:lvl4pPr marL="1947638" indent="0">
              <a:buNone/>
              <a:defRPr sz="2799"/>
            </a:lvl4pPr>
            <a:lvl5pPr marL="2596847" indent="0">
              <a:buNone/>
              <a:defRPr sz="2799"/>
            </a:lvl5pPr>
            <a:lvl6pPr marL="3246060" indent="0">
              <a:buNone/>
              <a:defRPr sz="2799"/>
            </a:lvl6pPr>
            <a:lvl7pPr marL="3895270" indent="0">
              <a:buNone/>
              <a:defRPr sz="2799"/>
            </a:lvl7pPr>
            <a:lvl8pPr marL="4544486" indent="0">
              <a:buNone/>
              <a:defRPr sz="2799"/>
            </a:lvl8pPr>
            <a:lvl9pPr marL="5193694" indent="0">
              <a:buNone/>
              <a:defRPr sz="27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8503" y="7633547"/>
            <a:ext cx="10403205" cy="1144693"/>
          </a:xfrm>
        </p:spPr>
        <p:txBody>
          <a:bodyPr/>
          <a:lstStyle>
            <a:lvl1pPr marL="0" indent="0">
              <a:buNone/>
              <a:defRPr sz="1999"/>
            </a:lvl1pPr>
            <a:lvl2pPr marL="649216" indent="0">
              <a:buNone/>
              <a:defRPr sz="1699"/>
            </a:lvl2pPr>
            <a:lvl3pPr marL="1298423" indent="0">
              <a:buNone/>
              <a:defRPr sz="1399"/>
            </a:lvl3pPr>
            <a:lvl4pPr marL="1947638" indent="0">
              <a:buNone/>
              <a:defRPr sz="1300"/>
            </a:lvl4pPr>
            <a:lvl5pPr marL="2596847" indent="0">
              <a:buNone/>
              <a:defRPr sz="1300"/>
            </a:lvl5pPr>
            <a:lvl6pPr marL="3246060" indent="0">
              <a:buNone/>
              <a:defRPr sz="1300"/>
            </a:lvl6pPr>
            <a:lvl7pPr marL="3895270" indent="0">
              <a:buNone/>
              <a:defRPr sz="1300"/>
            </a:lvl7pPr>
            <a:lvl8pPr marL="4544486" indent="0">
              <a:buNone/>
              <a:defRPr sz="1300"/>
            </a:lvl8pPr>
            <a:lvl9pPr marL="519369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3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70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0539" y="390597"/>
            <a:ext cx="3901202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34" y="390597"/>
            <a:ext cx="11414628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24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34" y="390596"/>
            <a:ext cx="15604808" cy="1625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6934" y="2275842"/>
            <a:ext cx="7657915" cy="643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813826" y="2275841"/>
            <a:ext cx="7657915" cy="3108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13826" y="5601549"/>
            <a:ext cx="7657915" cy="3111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4/14/2015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E419-5DEC-418A-9D08-338A4C82DEF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smtClean="0"/>
              <a:pPr/>
              <a:t>‹N°›</a:t>
            </a:fld>
            <a:r>
              <a:rPr lang="en-GB" dirty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335" y="1596249"/>
            <a:ext cx="13004006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335" y="5122898"/>
            <a:ext cx="13004006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4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03" y="2431628"/>
            <a:ext cx="1495460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003" y="6527237"/>
            <a:ext cx="1495460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8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368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55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736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921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110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128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473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6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034" y="2596444"/>
            <a:ext cx="7368937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7704" y="2596444"/>
            <a:ext cx="7368937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9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292" y="519290"/>
            <a:ext cx="14954607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293" y="2390987"/>
            <a:ext cx="7335072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4" indent="0">
              <a:buNone/>
              <a:defRPr sz="2844" b="1"/>
            </a:lvl2pPr>
            <a:lvl3pPr marL="1300368" indent="0">
              <a:buNone/>
              <a:defRPr sz="2560" b="1"/>
            </a:lvl3pPr>
            <a:lvl4pPr marL="1950552" indent="0">
              <a:buNone/>
              <a:defRPr sz="2275" b="1"/>
            </a:lvl4pPr>
            <a:lvl5pPr marL="2600736" indent="0">
              <a:buNone/>
              <a:defRPr sz="2275" b="1"/>
            </a:lvl5pPr>
            <a:lvl6pPr marL="3250921" indent="0">
              <a:buNone/>
              <a:defRPr sz="2275" b="1"/>
            </a:lvl6pPr>
            <a:lvl7pPr marL="3901105" indent="0">
              <a:buNone/>
              <a:defRPr sz="2275" b="1"/>
            </a:lvl7pPr>
            <a:lvl8pPr marL="4551289" indent="0">
              <a:buNone/>
              <a:defRPr sz="2275" b="1"/>
            </a:lvl8pPr>
            <a:lvl9pPr marL="5201473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293" y="3562773"/>
            <a:ext cx="7335072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7704" y="2390987"/>
            <a:ext cx="7371195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4" indent="0">
              <a:buNone/>
              <a:defRPr sz="2844" b="1"/>
            </a:lvl2pPr>
            <a:lvl3pPr marL="1300368" indent="0">
              <a:buNone/>
              <a:defRPr sz="2560" b="1"/>
            </a:lvl3pPr>
            <a:lvl4pPr marL="1950552" indent="0">
              <a:buNone/>
              <a:defRPr sz="2275" b="1"/>
            </a:lvl4pPr>
            <a:lvl5pPr marL="2600736" indent="0">
              <a:buNone/>
              <a:defRPr sz="2275" b="1"/>
            </a:lvl5pPr>
            <a:lvl6pPr marL="3250921" indent="0">
              <a:buNone/>
              <a:defRPr sz="2275" b="1"/>
            </a:lvl6pPr>
            <a:lvl7pPr marL="3901105" indent="0">
              <a:buNone/>
              <a:defRPr sz="2275" b="1"/>
            </a:lvl7pPr>
            <a:lvl8pPr marL="4551289" indent="0">
              <a:buNone/>
              <a:defRPr sz="2275" b="1"/>
            </a:lvl8pPr>
            <a:lvl9pPr marL="5201473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7704" y="3562773"/>
            <a:ext cx="7371195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6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60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293" y="650240"/>
            <a:ext cx="5592174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195" y="1404338"/>
            <a:ext cx="8777704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293" y="2926080"/>
            <a:ext cx="5592174" cy="5420925"/>
          </a:xfrm>
        </p:spPr>
        <p:txBody>
          <a:bodyPr/>
          <a:lstStyle>
            <a:lvl1pPr marL="0" indent="0">
              <a:buNone/>
              <a:defRPr sz="2275"/>
            </a:lvl1pPr>
            <a:lvl2pPr marL="650184" indent="0">
              <a:buNone/>
              <a:defRPr sz="1991"/>
            </a:lvl2pPr>
            <a:lvl3pPr marL="1300368" indent="0">
              <a:buNone/>
              <a:defRPr sz="1707"/>
            </a:lvl3pPr>
            <a:lvl4pPr marL="1950552" indent="0">
              <a:buNone/>
              <a:defRPr sz="1422"/>
            </a:lvl4pPr>
            <a:lvl5pPr marL="2600736" indent="0">
              <a:buNone/>
              <a:defRPr sz="1422"/>
            </a:lvl5pPr>
            <a:lvl6pPr marL="3250921" indent="0">
              <a:buNone/>
              <a:defRPr sz="1422"/>
            </a:lvl6pPr>
            <a:lvl7pPr marL="3901105" indent="0">
              <a:buNone/>
              <a:defRPr sz="1422"/>
            </a:lvl7pPr>
            <a:lvl8pPr marL="4551289" indent="0">
              <a:buNone/>
              <a:defRPr sz="1422"/>
            </a:lvl8pPr>
            <a:lvl9pPr marL="5201473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25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293" y="650240"/>
            <a:ext cx="5592174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71195" y="1404338"/>
            <a:ext cx="8777704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184" indent="0">
              <a:buNone/>
              <a:defRPr sz="3982"/>
            </a:lvl2pPr>
            <a:lvl3pPr marL="1300368" indent="0">
              <a:buNone/>
              <a:defRPr sz="3413"/>
            </a:lvl3pPr>
            <a:lvl4pPr marL="1950552" indent="0">
              <a:buNone/>
              <a:defRPr sz="2844"/>
            </a:lvl4pPr>
            <a:lvl5pPr marL="2600736" indent="0">
              <a:buNone/>
              <a:defRPr sz="2844"/>
            </a:lvl5pPr>
            <a:lvl6pPr marL="3250921" indent="0">
              <a:buNone/>
              <a:defRPr sz="2844"/>
            </a:lvl6pPr>
            <a:lvl7pPr marL="3901105" indent="0">
              <a:buNone/>
              <a:defRPr sz="2844"/>
            </a:lvl7pPr>
            <a:lvl8pPr marL="4551289" indent="0">
              <a:buNone/>
              <a:defRPr sz="2844"/>
            </a:lvl8pPr>
            <a:lvl9pPr marL="5201473" indent="0">
              <a:buNone/>
              <a:defRPr sz="284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293" y="2926080"/>
            <a:ext cx="5592174" cy="5420925"/>
          </a:xfrm>
        </p:spPr>
        <p:txBody>
          <a:bodyPr/>
          <a:lstStyle>
            <a:lvl1pPr marL="0" indent="0">
              <a:buNone/>
              <a:defRPr sz="2275"/>
            </a:lvl1pPr>
            <a:lvl2pPr marL="650184" indent="0">
              <a:buNone/>
              <a:defRPr sz="1991"/>
            </a:lvl2pPr>
            <a:lvl3pPr marL="1300368" indent="0">
              <a:buNone/>
              <a:defRPr sz="1707"/>
            </a:lvl3pPr>
            <a:lvl4pPr marL="1950552" indent="0">
              <a:buNone/>
              <a:defRPr sz="1422"/>
            </a:lvl4pPr>
            <a:lvl5pPr marL="2600736" indent="0">
              <a:buNone/>
              <a:defRPr sz="1422"/>
            </a:lvl5pPr>
            <a:lvl6pPr marL="3250921" indent="0">
              <a:buNone/>
              <a:defRPr sz="1422"/>
            </a:lvl6pPr>
            <a:lvl7pPr marL="3901105" indent="0">
              <a:buNone/>
              <a:defRPr sz="1422"/>
            </a:lvl7pPr>
            <a:lvl8pPr marL="4551289" indent="0">
              <a:buNone/>
              <a:defRPr sz="1422"/>
            </a:lvl8pPr>
            <a:lvl9pPr marL="5201473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00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‹N°›</a:t>
            </a:fld>
            <a:r>
              <a:rPr lang="en-GB" dirty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7989" y="519289"/>
            <a:ext cx="3738652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034" y="519289"/>
            <a:ext cx="10999222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34" y="390596"/>
            <a:ext cx="15604808" cy="1625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6934" y="2275844"/>
            <a:ext cx="7657915" cy="643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813826" y="2275841"/>
            <a:ext cx="7657915" cy="31089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13826" y="5601551"/>
            <a:ext cx="7657915" cy="31112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E419-5DEC-418A-9D08-338A4C82DEF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smtClean="0"/>
              <a:pPr/>
              <a:t>‹N°›</a:t>
            </a:fld>
            <a:r>
              <a:rPr lang="en-GB" dirty="0"/>
              <a:t>/20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‹N°›</a:t>
            </a:fld>
            <a:r>
              <a:rPr lang="en-GB" dirty="0"/>
              <a:t>/20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6" name="Picture 5" descr="C:\Users\ddhooge\Desktop\LCT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88" y="8251997"/>
            <a:ext cx="1907731" cy="1133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01" y="3029954"/>
            <a:ext cx="14737874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0801" y="5527040"/>
            <a:ext cx="12137073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6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4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3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5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0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smtClean="0"/>
              <a:pPr/>
              <a:t>‹N°›</a:t>
            </a:fld>
            <a:r>
              <a:rPr lang="en-GB" dirty="0"/>
              <a:t>/20</a:t>
            </a:r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  <p:pic>
        <p:nvPicPr>
          <p:cNvPr id="14" name="Picture 13" descr="C:\Users\ddhooge\Desktop\LCT.png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88" y="8251997"/>
            <a:ext cx="1907731" cy="1133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4" r:id="rId4"/>
    <p:sldLayoutId id="2147483666" r:id="rId5"/>
    <p:sldLayoutId id="2147483675" r:id="rId6"/>
    <p:sldLayoutId id="2147483676" r:id="rId7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none" kern="1200" cap="none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934" y="390596"/>
            <a:ext cx="15604808" cy="1625600"/>
          </a:xfrm>
          <a:prstGeom prst="rect">
            <a:avLst/>
          </a:prstGeom>
        </p:spPr>
        <p:txBody>
          <a:bodyPr vert="horz" lIns="129910" tIns="64956" rIns="129910" bIns="649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34" y="2275855"/>
            <a:ext cx="15604808" cy="6436925"/>
          </a:xfrm>
          <a:prstGeom prst="rect">
            <a:avLst/>
          </a:prstGeom>
        </p:spPr>
        <p:txBody>
          <a:bodyPr vert="horz" lIns="129910" tIns="64956" rIns="129910" bIns="6495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937" y="9040144"/>
            <a:ext cx="4045691" cy="519289"/>
          </a:xfrm>
          <a:prstGeom prst="rect">
            <a:avLst/>
          </a:prstGeom>
        </p:spPr>
        <p:txBody>
          <a:bodyPr vert="horz" lIns="129910" tIns="64956" rIns="129910" bIns="64956" rtlCol="0" anchor="ctr"/>
          <a:lstStyle>
            <a:lvl1pPr algn="l">
              <a:defRPr sz="1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048" y="9040144"/>
            <a:ext cx="5490580" cy="519289"/>
          </a:xfrm>
          <a:prstGeom prst="rect">
            <a:avLst/>
          </a:prstGeom>
        </p:spPr>
        <p:txBody>
          <a:bodyPr vert="horz" lIns="129910" tIns="64956" rIns="129910" bIns="64956" rtlCol="0" anchor="ctr"/>
          <a:lstStyle>
            <a:lvl1pPr algn="ctr">
              <a:defRPr sz="1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6050" y="9040144"/>
            <a:ext cx="4045691" cy="519289"/>
          </a:xfrm>
          <a:prstGeom prst="rect">
            <a:avLst/>
          </a:prstGeom>
        </p:spPr>
        <p:txBody>
          <a:bodyPr vert="horz" lIns="129910" tIns="64956" rIns="129910" bIns="64956" rtlCol="0" anchor="ctr"/>
          <a:lstStyle>
            <a:lvl1pPr algn="r">
              <a:defRPr sz="1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CC87-DBCD-4D55-A713-04E499EA841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/>
  <p:txStyles>
    <p:titleStyle>
      <a:lvl1pPr algn="ctr" defTabSz="1298582" rtl="0" eaLnBrk="1" latinLnBrk="0" hangingPunct="1">
        <a:spcBef>
          <a:spcPct val="0"/>
        </a:spcBef>
        <a:buNone/>
        <a:defRPr sz="62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970" indent="-486970" algn="l" defTabSz="1298582" rtl="0" eaLnBrk="1" latinLnBrk="0" hangingPunct="1">
        <a:spcBef>
          <a:spcPct val="20000"/>
        </a:spcBef>
        <a:buFont typeface="Arial" pitchFamily="34" charset="0"/>
        <a:buChar char="•"/>
        <a:defRPr sz="4598" kern="1200">
          <a:solidFill>
            <a:schemeClr val="tx1"/>
          </a:solidFill>
          <a:latin typeface="+mn-lt"/>
          <a:ea typeface="+mn-ea"/>
          <a:cs typeface="+mn-cs"/>
        </a:defRPr>
      </a:lvl1pPr>
      <a:lvl2pPr marL="1055100" indent="-405809" algn="l" defTabSz="1298582" rtl="0" eaLnBrk="1" latinLnBrk="0" hangingPunct="1">
        <a:spcBef>
          <a:spcPct val="20000"/>
        </a:spcBef>
        <a:buFont typeface="Arial" pitchFamily="34" charset="0"/>
        <a:buChar char="–"/>
        <a:defRPr sz="3999" kern="1200">
          <a:solidFill>
            <a:schemeClr val="tx1"/>
          </a:solidFill>
          <a:latin typeface="+mn-lt"/>
          <a:ea typeface="+mn-ea"/>
          <a:cs typeface="+mn-cs"/>
        </a:defRPr>
      </a:lvl2pPr>
      <a:lvl3pPr marL="1623228" indent="-324647" algn="l" defTabSz="1298582" rtl="0" eaLnBrk="1" latinLnBrk="0" hangingPunct="1">
        <a:spcBef>
          <a:spcPct val="20000"/>
        </a:spcBef>
        <a:buFont typeface="Arial" pitchFamily="34" charset="0"/>
        <a:buChar char="•"/>
        <a:defRPr sz="3399" kern="1200">
          <a:solidFill>
            <a:schemeClr val="tx1"/>
          </a:solidFill>
          <a:latin typeface="+mn-lt"/>
          <a:ea typeface="+mn-ea"/>
          <a:cs typeface="+mn-cs"/>
        </a:defRPr>
      </a:lvl3pPr>
      <a:lvl4pPr marL="2272520" indent="-324647" algn="l" defTabSz="1298582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4pPr>
      <a:lvl5pPr marL="2921814" indent="-324647" algn="l" defTabSz="1298582" rtl="0" eaLnBrk="1" latinLnBrk="0" hangingPunct="1">
        <a:spcBef>
          <a:spcPct val="20000"/>
        </a:spcBef>
        <a:buFont typeface="Arial" pitchFamily="34" charset="0"/>
        <a:buChar char="»"/>
        <a:defRPr sz="2799" kern="1200">
          <a:solidFill>
            <a:schemeClr val="tx1"/>
          </a:solidFill>
          <a:latin typeface="+mn-lt"/>
          <a:ea typeface="+mn-ea"/>
          <a:cs typeface="+mn-cs"/>
        </a:defRPr>
      </a:lvl5pPr>
      <a:lvl6pPr marL="3571104" indent="-324647" algn="l" defTabSz="1298582" rtl="0" eaLnBrk="1" latinLnBrk="0" hangingPunct="1">
        <a:spcBef>
          <a:spcPct val="20000"/>
        </a:spcBef>
        <a:buFont typeface="Arial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6pPr>
      <a:lvl7pPr marL="4220399" indent="-324647" algn="l" defTabSz="1298582" rtl="0" eaLnBrk="1" latinLnBrk="0" hangingPunct="1">
        <a:spcBef>
          <a:spcPct val="20000"/>
        </a:spcBef>
        <a:buFont typeface="Arial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7pPr>
      <a:lvl8pPr marL="4869687" indent="-324647" algn="l" defTabSz="1298582" rtl="0" eaLnBrk="1" latinLnBrk="0" hangingPunct="1">
        <a:spcBef>
          <a:spcPct val="20000"/>
        </a:spcBef>
        <a:buFont typeface="Arial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8pPr>
      <a:lvl9pPr marL="5518981" indent="-324647" algn="l" defTabSz="1298582" rtl="0" eaLnBrk="1" latinLnBrk="0" hangingPunct="1">
        <a:spcBef>
          <a:spcPct val="20000"/>
        </a:spcBef>
        <a:buFont typeface="Arial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95" algn="l" defTabSz="1298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82" algn="l" defTabSz="1298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877" algn="l" defTabSz="1298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167" algn="l" defTabSz="1298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459" algn="l" defTabSz="1298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751" algn="l" defTabSz="1298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044" algn="l" defTabSz="1298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334" algn="l" defTabSz="1298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034" y="519290"/>
            <a:ext cx="1495460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034" y="2596444"/>
            <a:ext cx="1495460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034" y="9040143"/>
            <a:ext cx="390120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36C6-E499-DA46-AEBD-CDE1D63DA8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436" y="9040143"/>
            <a:ext cx="585180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5439" y="9040143"/>
            <a:ext cx="390120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0520-7015-3740-AD3D-9C07BA17A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92" indent="-325092" algn="l" defTabSz="1300368" rtl="0" eaLnBrk="1" latinLnBrk="0" hangingPunct="1">
        <a:lnSpc>
          <a:spcPct val="90000"/>
        </a:lnSpc>
        <a:spcBef>
          <a:spcPts val="1422"/>
        </a:spcBef>
        <a:buFont typeface="Arial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76" indent="-325092" algn="l" defTabSz="1300368" rtl="0" eaLnBrk="1" latinLnBrk="0" hangingPunct="1">
        <a:lnSpc>
          <a:spcPct val="90000"/>
        </a:lnSpc>
        <a:spcBef>
          <a:spcPts val="711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460" indent="-325092" algn="l" defTabSz="1300368" rtl="0" eaLnBrk="1" latinLnBrk="0" hangingPunct="1">
        <a:lnSpc>
          <a:spcPct val="90000"/>
        </a:lnSpc>
        <a:spcBef>
          <a:spcPts val="711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644" indent="-325092" algn="l" defTabSz="1300368" rtl="0" eaLnBrk="1" latinLnBrk="0" hangingPunct="1">
        <a:lnSpc>
          <a:spcPct val="90000"/>
        </a:lnSpc>
        <a:spcBef>
          <a:spcPts val="711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29" indent="-325092" algn="l" defTabSz="1300368" rtl="0" eaLnBrk="1" latinLnBrk="0" hangingPunct="1">
        <a:lnSpc>
          <a:spcPct val="90000"/>
        </a:lnSpc>
        <a:spcBef>
          <a:spcPts val="711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8" Type="http://schemas.openxmlformats.org/officeDocument/2006/relationships/image" Target="../media/image37.png"/><Relationship Id="rId3" Type="http://schemas.openxmlformats.org/officeDocument/2006/relationships/image" Target="../media/image290.png"/><Relationship Id="rId7" Type="http://schemas.openxmlformats.org/officeDocument/2006/relationships/image" Target="../media/image45.emf"/><Relationship Id="rId17" Type="http://schemas.openxmlformats.org/officeDocument/2006/relationships/image" Target="../media/image43.png"/><Relationship Id="rId2" Type="http://schemas.openxmlformats.org/officeDocument/2006/relationships/image" Target="../media/image28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11" Type="http://schemas.openxmlformats.org/officeDocument/2006/relationships/image" Target="../media/image360.png"/><Relationship Id="rId5" Type="http://schemas.openxmlformats.org/officeDocument/2006/relationships/image" Target="../media/image310.png"/><Relationship Id="rId15" Type="http://schemas.openxmlformats.org/officeDocument/2006/relationships/image" Target="../media/image41.png"/><Relationship Id="rId10" Type="http://schemas.openxmlformats.org/officeDocument/2006/relationships/image" Target="../media/image350.png"/><Relationship Id="rId4" Type="http://schemas.openxmlformats.org/officeDocument/2006/relationships/image" Target="../media/image300.png"/><Relationship Id="rId9" Type="http://schemas.openxmlformats.org/officeDocument/2006/relationships/image" Target="../media/image340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12" Type="http://schemas.openxmlformats.org/officeDocument/2006/relationships/image" Target="../media/image5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1291074" y="1398359"/>
            <a:ext cx="15183366" cy="3204744"/>
          </a:xfrm>
        </p:spPr>
        <p:txBody>
          <a:bodyPr/>
          <a:lstStyle/>
          <a:p>
            <a:r>
              <a:rPr lang="en-US" sz="4000" u="none" cap="none"/>
              <a:t>High Emissivity Coatings for Ethylene Furnaces</a:t>
            </a:r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1283414" y="4969961"/>
            <a:ext cx="15191026" cy="583200"/>
          </a:xfrm>
        </p:spPr>
        <p:txBody>
          <a:bodyPr/>
          <a:lstStyle/>
          <a:p>
            <a:r>
              <a:rPr lang="nl-NL" dirty="0"/>
              <a:t>Stijn Vangaever</a:t>
            </a:r>
            <a:r>
              <a:rPr lang="nl-NL" baseline="30000" dirty="0"/>
              <a:t>1</a:t>
            </a:r>
            <a:r>
              <a:rPr lang="nl-NL" dirty="0"/>
              <a:t>, Joost Van Thielen</a:t>
            </a:r>
            <a:r>
              <a:rPr lang="nl-NL" baseline="30000" dirty="0"/>
              <a:t>2</a:t>
            </a:r>
            <a:r>
              <a:rPr lang="nl-NL" dirty="0"/>
              <a:t>, Marko Djokic</a:t>
            </a:r>
            <a:r>
              <a:rPr lang="nl-NL" baseline="30000" dirty="0"/>
              <a:t>1</a:t>
            </a:r>
            <a:r>
              <a:rPr lang="nl-NL" dirty="0"/>
              <a:t>, John Olver</a:t>
            </a:r>
            <a:r>
              <a:rPr lang="nl-NL" baseline="30000" dirty="0"/>
              <a:t>3</a:t>
            </a:r>
            <a:r>
              <a:rPr lang="nl-NL" dirty="0"/>
              <a:t>, Kevin Van Geem</a:t>
            </a:r>
            <a:r>
              <a:rPr lang="nl-NL" baseline="30000" dirty="0"/>
              <a:t>1</a:t>
            </a:r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>
          <a:xfrm>
            <a:off x="11390294" y="360876"/>
            <a:ext cx="5886596" cy="540000"/>
          </a:xfrm>
        </p:spPr>
        <p:txBody>
          <a:bodyPr>
            <a:normAutofit/>
          </a:bodyPr>
          <a:lstStyle/>
          <a:p>
            <a:r>
              <a:rPr lang="en-GB" sz="2400" cap="none" dirty="0"/>
              <a:t>DOW Open Day, Terneuzen, 29/01/2020 </a:t>
            </a:r>
          </a:p>
        </p:txBody>
      </p:sp>
      <p:sp>
        <p:nvSpPr>
          <p:cNvPr id="10" name="Ondertitel 19"/>
          <p:cNvSpPr txBox="1">
            <a:spLocks/>
          </p:cNvSpPr>
          <p:nvPr/>
        </p:nvSpPr>
        <p:spPr bwMode="white">
          <a:xfrm>
            <a:off x="1271057" y="5618645"/>
            <a:ext cx="15191026" cy="5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368" rtl="0" eaLnBrk="1" latinLnBrk="0" hangingPunct="1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rgbClr val="FFD200"/>
                </a:solidFill>
                <a:latin typeface="+mn-lt"/>
                <a:ea typeface="+mn-ea"/>
                <a:cs typeface="+mn-cs"/>
              </a:defRPr>
            </a:lvl1pPr>
            <a:lvl2pPr marL="650184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/>
              <a:t>1</a:t>
            </a:r>
            <a:r>
              <a:rPr lang="en-US" dirty="0"/>
              <a:t>Laboratory for Chemical Technology, Ghent, Belgium</a:t>
            </a:r>
          </a:p>
        </p:txBody>
      </p:sp>
      <p:sp>
        <p:nvSpPr>
          <p:cNvPr id="30" name="Ondertitel 19"/>
          <p:cNvSpPr txBox="1">
            <a:spLocks/>
          </p:cNvSpPr>
          <p:nvPr/>
        </p:nvSpPr>
        <p:spPr bwMode="white">
          <a:xfrm>
            <a:off x="1258700" y="6267329"/>
            <a:ext cx="15191026" cy="5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368" rtl="0" eaLnBrk="1" latinLnBrk="0" hangingPunct="1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rgbClr val="FFD200"/>
                </a:solidFill>
                <a:latin typeface="+mn-lt"/>
                <a:ea typeface="+mn-ea"/>
                <a:cs typeface="+mn-cs"/>
              </a:defRPr>
            </a:lvl1pPr>
            <a:lvl2pPr marL="650184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30000" dirty="0"/>
              <a:t>2</a:t>
            </a:r>
            <a:r>
              <a:rPr lang="nl-NL" dirty="0"/>
              <a:t>CRESS, Breskens, The Netherlands</a:t>
            </a:r>
          </a:p>
        </p:txBody>
      </p:sp>
      <p:sp>
        <p:nvSpPr>
          <p:cNvPr id="11" name="Ondertitel 19">
            <a:extLst>
              <a:ext uri="{FF2B5EF4-FFF2-40B4-BE49-F238E27FC236}">
                <a16:creationId xmlns:a16="http://schemas.microsoft.com/office/drawing/2014/main" id="{81A8AB12-A163-4A36-A06F-E1BBA0A963CF}"/>
              </a:ext>
            </a:extLst>
          </p:cNvPr>
          <p:cNvSpPr txBox="1">
            <a:spLocks/>
          </p:cNvSpPr>
          <p:nvPr/>
        </p:nvSpPr>
        <p:spPr bwMode="white">
          <a:xfrm>
            <a:off x="1258700" y="6916013"/>
            <a:ext cx="15191026" cy="5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368" rtl="0" eaLnBrk="1" latinLnBrk="0" hangingPunct="1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rgbClr val="FFD200"/>
                </a:solidFill>
                <a:latin typeface="+mn-lt"/>
                <a:ea typeface="+mn-ea"/>
                <a:cs typeface="+mn-cs"/>
              </a:defRPr>
            </a:lvl1pPr>
            <a:lvl2pPr marL="650184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30000" dirty="0"/>
              <a:t>3</a:t>
            </a:r>
            <a:r>
              <a:rPr lang="nl-NL" dirty="0"/>
              <a:t>Emisshield, Virginia, USA</a:t>
            </a:r>
          </a:p>
        </p:txBody>
      </p:sp>
      <p:pic>
        <p:nvPicPr>
          <p:cNvPr id="12" name="Picture 2" descr="Image result for CRESS BV">
            <a:extLst>
              <a:ext uri="{FF2B5EF4-FFF2-40B4-BE49-F238E27FC236}">
                <a16:creationId xmlns:a16="http://schemas.microsoft.com/office/drawing/2014/main" id="{07BE454C-9BEC-4A01-96D4-A4612BF5F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9276712" y="8258174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Emisshield logo">
            <a:extLst>
              <a:ext uri="{FF2B5EF4-FFF2-40B4-BE49-F238E27FC236}">
                <a16:creationId xmlns:a16="http://schemas.microsoft.com/office/drawing/2014/main" id="{ACFB3026-59C1-4BDA-9F23-85D28265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0" y="8355241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4955DB-7E0F-4864-A6F9-8954F281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738" y="8222812"/>
            <a:ext cx="4037251" cy="12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cracking experiments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0CB-C626-4441-882F-71D34241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US" sz="3200" dirty="0"/>
              <a:t>Experimental set-up: pilot plant @ LCT UGent</a:t>
            </a:r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10</a:t>
            </a:fld>
            <a:r>
              <a:rPr lang="en-GB" dirty="0"/>
              <a:t>/24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43701-94BF-4407-9DEF-005A3582D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7" y="2051394"/>
            <a:ext cx="6505461" cy="5707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430780-DD96-47E7-879D-47AF9C19CCDF}"/>
              </a:ext>
            </a:extLst>
          </p:cNvPr>
          <p:cNvSpPr/>
          <p:nvPr/>
        </p:nvSpPr>
        <p:spPr>
          <a:xfrm>
            <a:off x="7965727" y="2051394"/>
            <a:ext cx="5370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E64C8"/>
                </a:solidFill>
                <a:latin typeface="Arial" panose="020B0604020202020204" pitchFamily="34" charset="0"/>
              </a:rPr>
              <a:t>Operating conditions (6 h cracking cycle)</a:t>
            </a:r>
            <a:r>
              <a:rPr lang="en-US" sz="2000" dirty="0">
                <a:solidFill>
                  <a:srgbClr val="1E64C8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10 kg/h propane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4 kg/h water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644 °C coil inlet temperature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2 bar coil inlet pressure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0.9 s residence time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90 % conversion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DCFEE-61B0-46A9-ABDF-27C0DDAE9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264" y="4913716"/>
            <a:ext cx="6216564" cy="4133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B2703-0B23-409F-ACB8-DA775858846C}"/>
              </a:ext>
            </a:extLst>
          </p:cNvPr>
          <p:cNvSpPr txBox="1"/>
          <p:nvPr/>
        </p:nvSpPr>
        <p:spPr>
          <a:xfrm>
            <a:off x="11563546" y="2569624"/>
            <a:ext cx="56797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E64C8"/>
                </a:solidFill>
              </a:rPr>
              <a:t>Continuous measurement:</a:t>
            </a:r>
          </a:p>
          <a:p>
            <a:r>
              <a:rPr lang="en-US" sz="2000" dirty="0"/>
              <a:t>  process gas temperature</a:t>
            </a:r>
          </a:p>
          <a:p>
            <a:r>
              <a:rPr lang="en-US" sz="2000" dirty="0"/>
              <a:t>  tube metal temperature</a:t>
            </a:r>
          </a:p>
          <a:p>
            <a:r>
              <a:rPr lang="en-US" sz="2000" dirty="0"/>
              <a:t>  refractory wall temperature (inside and outside)</a:t>
            </a:r>
          </a:p>
          <a:p>
            <a:r>
              <a:rPr lang="en-US" sz="2000" dirty="0"/>
              <a:t>  flue gas temperature</a:t>
            </a:r>
          </a:p>
          <a:p>
            <a:r>
              <a:rPr lang="en-US" sz="2000" dirty="0"/>
              <a:t>  burner pressure before every cell (1-4)</a:t>
            </a:r>
          </a:p>
          <a:p>
            <a:r>
              <a:rPr lang="en-US" sz="2000" dirty="0"/>
              <a:t>  volumetric flow rate to cracking cells (3-4)</a:t>
            </a:r>
            <a:endParaRPr lang="en-BE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092CD-D0AD-4A69-BD26-B9FEAA3B06DA}"/>
              </a:ext>
            </a:extLst>
          </p:cNvPr>
          <p:cNvSpPr/>
          <p:nvPr/>
        </p:nvSpPr>
        <p:spPr>
          <a:xfrm>
            <a:off x="4668240" y="9160369"/>
            <a:ext cx="86677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Vangaever, S.,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Reyniers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P. A.,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Symoens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S. H.,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Ristic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N. D.,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Djokic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M. R., Marin, G. B., &amp; Van Geem, K. M. (2020). Pyrometer-based control of a steam cracking furnace. 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Chemical Engineering Research and Design.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51B44-798A-4894-A940-CDBB4B05EBCD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9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cracking experiments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0CB-C626-4441-882F-71D34241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US" sz="3200" dirty="0"/>
              <a:t>Experimental set-up: pilot plant @ LCT UGent</a:t>
            </a:r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11</a:t>
            </a:fld>
            <a:r>
              <a:rPr lang="en-GB" dirty="0"/>
              <a:t>/24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43701-94BF-4407-9DEF-005A3582D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7" y="2051394"/>
            <a:ext cx="6505461" cy="5707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D234E-9108-4A51-8F81-3B98A570C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39" y="5028980"/>
            <a:ext cx="6503381" cy="45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51CE9D-C8F2-4743-B8BA-BC92B73B1BFC}"/>
              </a:ext>
            </a:extLst>
          </p:cNvPr>
          <p:cNvSpPr txBox="1"/>
          <p:nvPr/>
        </p:nvSpPr>
        <p:spPr>
          <a:xfrm>
            <a:off x="9538646" y="4649124"/>
            <a:ext cx="4809778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Total natural gas flow rate to the furnace:</a:t>
            </a:r>
            <a:endParaRPr lang="en-BE" sz="2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28B132-698B-4F84-A306-FD4CD1D3B1FA}"/>
              </a:ext>
            </a:extLst>
          </p:cNvPr>
          <p:cNvCxnSpPr/>
          <p:nvPr/>
        </p:nvCxnSpPr>
        <p:spPr>
          <a:xfrm>
            <a:off x="14691360" y="6026489"/>
            <a:ext cx="0" cy="353568"/>
          </a:xfrm>
          <a:prstGeom prst="straightConnector1">
            <a:avLst/>
          </a:prstGeom>
          <a:ln w="31750">
            <a:solidFill>
              <a:srgbClr val="1E64C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54482-FBAE-41D1-A801-BC3D8C14E77A}"/>
              </a:ext>
            </a:extLst>
          </p:cNvPr>
          <p:cNvSpPr txBox="1"/>
          <p:nvPr/>
        </p:nvSpPr>
        <p:spPr>
          <a:xfrm>
            <a:off x="14751754" y="5989400"/>
            <a:ext cx="2451595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5 % energy savings</a:t>
            </a:r>
            <a:endParaRPr lang="en-BE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F614AB-8BF3-481A-AA09-49C1321D6F25}"/>
              </a:ext>
            </a:extLst>
          </p:cNvPr>
          <p:cNvSpPr/>
          <p:nvPr/>
        </p:nvSpPr>
        <p:spPr>
          <a:xfrm>
            <a:off x="7965727" y="2051394"/>
            <a:ext cx="5370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E64C8"/>
                </a:solidFill>
                <a:latin typeface="Arial" panose="020B0604020202020204" pitchFamily="34" charset="0"/>
              </a:rPr>
              <a:t>Operating conditions (6 h cracking cycle)</a:t>
            </a:r>
            <a:r>
              <a:rPr lang="en-US" sz="2000" dirty="0">
                <a:solidFill>
                  <a:srgbClr val="1E64C8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10 kg/h propane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4 kg/h water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644 °C coil inlet temperature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2 bar coil inlet pressure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0.9 s residence time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90 % conversion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3DFF0-B6CD-4C80-AC46-36C31B8D5FE6}"/>
              </a:ext>
            </a:extLst>
          </p:cNvPr>
          <p:cNvSpPr/>
          <p:nvPr/>
        </p:nvSpPr>
        <p:spPr>
          <a:xfrm>
            <a:off x="8034920" y="4292754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E64C8"/>
                </a:solidFill>
              </a:rPr>
              <a:t>Periodic sampling: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73BE5-E697-4F02-B6F3-75BAD23DAD21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FEA20-2F0F-4185-881C-FAAF7907FCBB}"/>
              </a:ext>
            </a:extLst>
          </p:cNvPr>
          <p:cNvSpPr txBox="1"/>
          <p:nvPr/>
        </p:nvSpPr>
        <p:spPr>
          <a:xfrm>
            <a:off x="13266644" y="2377700"/>
            <a:ext cx="326875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Applied Emisshield coating did not pass QA/QC!</a:t>
            </a:r>
            <a:endParaRPr lang="en-BE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50119-93B9-4092-88E6-568336FB0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685" y="3179249"/>
            <a:ext cx="1012500" cy="135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92496-5412-4F55-9130-51A39A380E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773" y="3173613"/>
            <a:ext cx="10125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cracking experiments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0CB-C626-4441-882F-71D34241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US" sz="3200" dirty="0"/>
              <a:t>Total premixed burner gas flow rate to cells 3 &amp; 4</a:t>
            </a:r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12</a:t>
            </a:fld>
            <a:r>
              <a:rPr lang="en-GB" dirty="0"/>
              <a:t>/24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36993-7BFD-470F-8F7E-97A603A7E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340000"/>
            <a:ext cx="6503384" cy="45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FE4C5-335C-4EB7-A044-E62BED3D3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92" y="2022830"/>
            <a:ext cx="6505461" cy="57079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0B1E31-A1A2-4A9A-BBBF-B85433753E54}"/>
              </a:ext>
            </a:extLst>
          </p:cNvPr>
          <p:cNvSpPr/>
          <p:nvPr/>
        </p:nvSpPr>
        <p:spPr>
          <a:xfrm>
            <a:off x="11008426" y="7250907"/>
            <a:ext cx="1350000" cy="147638"/>
          </a:xfrm>
          <a:prstGeom prst="rect">
            <a:avLst/>
          </a:prstGeom>
          <a:solidFill>
            <a:srgbClr val="1E64C8">
              <a:alpha val="25000"/>
            </a:srgb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99567-635C-4703-A554-0C1F80186357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8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9472AB-8E89-428F-9429-9EB8FC518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340000"/>
            <a:ext cx="6503383" cy="45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CE1E0-7F83-437F-8B0C-698462724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92" y="2022830"/>
            <a:ext cx="6507353" cy="57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cracking experiments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0CB-C626-4441-882F-71D34241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US" sz="3200" dirty="0"/>
              <a:t>Total premixed burner gas flow rate to cells 3 &amp; 4: only first experiment</a:t>
            </a:r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13</a:t>
            </a:fld>
            <a:r>
              <a:rPr lang="en-GB" dirty="0"/>
              <a:t>/24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02E4B-1419-46A1-A22F-7BEC23D808C9}"/>
              </a:ext>
            </a:extLst>
          </p:cNvPr>
          <p:cNvSpPr/>
          <p:nvPr/>
        </p:nvSpPr>
        <p:spPr>
          <a:xfrm>
            <a:off x="11008426" y="7250907"/>
            <a:ext cx="1350000" cy="147638"/>
          </a:xfrm>
          <a:prstGeom prst="rect">
            <a:avLst/>
          </a:prstGeom>
          <a:solidFill>
            <a:srgbClr val="1E64C8">
              <a:alpha val="25000"/>
            </a:srgb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F210C-657C-4184-88BD-45E58617E611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2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D5CEB2-F610-4FCA-8EBF-CFCB199C1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1" y="2340000"/>
            <a:ext cx="6503383" cy="45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6EB09C-912D-49BC-A4F6-AF16CFA60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92" y="2022830"/>
            <a:ext cx="6507353" cy="57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cracking experiments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0CB-C626-4441-882F-71D34241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US" sz="3200" dirty="0"/>
              <a:t>Total premixed burner gas flow rate to cells 3 &amp; 4: only first experiment</a:t>
            </a:r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14</a:t>
            </a:fld>
            <a:r>
              <a:rPr lang="en-GB" dirty="0"/>
              <a:t>/24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0096FF-8D11-4860-98F3-4EFA65077D60}"/>
              </a:ext>
            </a:extLst>
          </p:cNvPr>
          <p:cNvSpPr/>
          <p:nvPr/>
        </p:nvSpPr>
        <p:spPr>
          <a:xfrm>
            <a:off x="11008426" y="7250907"/>
            <a:ext cx="463138" cy="147638"/>
          </a:xfrm>
          <a:prstGeom prst="rect">
            <a:avLst/>
          </a:prstGeom>
          <a:solidFill>
            <a:srgbClr val="1E64C8">
              <a:alpha val="25000"/>
            </a:srgb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70CE1-958B-4363-9180-7D8185244210}"/>
              </a:ext>
            </a:extLst>
          </p:cNvPr>
          <p:cNvSpPr/>
          <p:nvPr/>
        </p:nvSpPr>
        <p:spPr>
          <a:xfrm>
            <a:off x="11848734" y="7250907"/>
            <a:ext cx="463138" cy="147638"/>
          </a:xfrm>
          <a:prstGeom prst="rect">
            <a:avLst/>
          </a:prstGeom>
          <a:solidFill>
            <a:srgbClr val="1E64C8">
              <a:alpha val="25000"/>
            </a:srgbClr>
          </a:solidFill>
          <a:ln w="317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E9D57-A801-41EA-8FD7-28D7038BED70}"/>
              </a:ext>
            </a:extLst>
          </p:cNvPr>
          <p:cNvSpPr txBox="1"/>
          <p:nvPr/>
        </p:nvSpPr>
        <p:spPr>
          <a:xfrm>
            <a:off x="2743200" y="7398545"/>
            <a:ext cx="4086375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Flow rate to cells 3 and 4 summed</a:t>
            </a:r>
            <a:endParaRPr lang="en-BE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61025-BDF9-473B-BE9E-2408222C691F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082C71-92F5-49E7-B749-603FD7657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344145"/>
            <a:ext cx="6746955" cy="45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3BCCBD-B8E9-422B-9B8C-B07540EF5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92" y="2022830"/>
            <a:ext cx="6507353" cy="57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cracking experiments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0CB-C626-4441-882F-71D34241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US" sz="3200" dirty="0"/>
              <a:t>Total premixed burner gas flow rate to cells 3 &amp; 4: only first experiment</a:t>
            </a:r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15</a:t>
            </a:fld>
            <a:r>
              <a:rPr lang="en-GB" dirty="0"/>
              <a:t>/24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444D4-050C-4C6B-8A33-4EE752868655}"/>
              </a:ext>
            </a:extLst>
          </p:cNvPr>
          <p:cNvSpPr/>
          <p:nvPr/>
        </p:nvSpPr>
        <p:spPr>
          <a:xfrm>
            <a:off x="11008426" y="7250907"/>
            <a:ext cx="463138" cy="147638"/>
          </a:xfrm>
          <a:prstGeom prst="rect">
            <a:avLst/>
          </a:prstGeom>
          <a:solidFill>
            <a:srgbClr val="1E64C8">
              <a:alpha val="25000"/>
            </a:srgb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04BC7E-F728-49DD-B6D8-03E24D70560D}"/>
              </a:ext>
            </a:extLst>
          </p:cNvPr>
          <p:cNvSpPr/>
          <p:nvPr/>
        </p:nvSpPr>
        <p:spPr>
          <a:xfrm>
            <a:off x="11848734" y="7250907"/>
            <a:ext cx="463138" cy="147638"/>
          </a:xfrm>
          <a:prstGeom prst="rect">
            <a:avLst/>
          </a:prstGeom>
          <a:solidFill>
            <a:srgbClr val="1E64C8">
              <a:alpha val="25000"/>
            </a:srgbClr>
          </a:solidFill>
          <a:ln w="317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0FC0C-D1FF-41F8-84E2-2CE85245B31E}"/>
              </a:ext>
            </a:extLst>
          </p:cNvPr>
          <p:cNvSpPr txBox="1"/>
          <p:nvPr/>
        </p:nvSpPr>
        <p:spPr>
          <a:xfrm>
            <a:off x="2743200" y="7398545"/>
            <a:ext cx="4362092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Flow rate to cells 3 and 4 individually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169922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2571C9-BD14-48C3-B75A-FAE9385C6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340000"/>
            <a:ext cx="7069689" cy="45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DB1D2D-D466-422F-A9A4-47FCF954D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92" y="2022830"/>
            <a:ext cx="6507353" cy="57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cracking experiments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0CB-C626-4441-882F-71D34241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US" sz="3200" dirty="0"/>
              <a:t>Total premixed burner gas flow rate to cells 3 &amp; 4 compared to burner pressure</a:t>
            </a:r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16</a:t>
            </a:fld>
            <a:r>
              <a:rPr lang="en-GB" dirty="0"/>
              <a:t>/24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6AFC0-1E4B-466E-AD7D-2CC8BEBC36AE}"/>
              </a:ext>
            </a:extLst>
          </p:cNvPr>
          <p:cNvSpPr/>
          <p:nvPr/>
        </p:nvSpPr>
        <p:spPr>
          <a:xfrm>
            <a:off x="11008426" y="7250907"/>
            <a:ext cx="463138" cy="147638"/>
          </a:xfrm>
          <a:prstGeom prst="rect">
            <a:avLst/>
          </a:prstGeom>
          <a:solidFill>
            <a:srgbClr val="1E64C8">
              <a:alpha val="25000"/>
            </a:srgb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32EA0-B86F-43D5-8D57-88AB54221B1C}"/>
              </a:ext>
            </a:extLst>
          </p:cNvPr>
          <p:cNvSpPr/>
          <p:nvPr/>
        </p:nvSpPr>
        <p:spPr>
          <a:xfrm>
            <a:off x="11848734" y="7250907"/>
            <a:ext cx="463138" cy="147638"/>
          </a:xfrm>
          <a:prstGeom prst="rect">
            <a:avLst/>
          </a:prstGeom>
          <a:solidFill>
            <a:srgbClr val="1E64C8">
              <a:alpha val="25000"/>
            </a:srgbClr>
          </a:solidFill>
          <a:ln w="317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A8495-7D88-4F27-9393-E359DA30E9A7}"/>
              </a:ext>
            </a:extLst>
          </p:cNvPr>
          <p:cNvSpPr txBox="1"/>
          <p:nvPr/>
        </p:nvSpPr>
        <p:spPr>
          <a:xfrm>
            <a:off x="2743200" y="7398545"/>
            <a:ext cx="10099240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Bernoulli’s equation correlates velocity</a:t>
            </a:r>
            <a:br>
              <a:rPr lang="en-US" sz="2000" dirty="0"/>
            </a:br>
            <a:r>
              <a:rPr lang="en-US" sz="2000" dirty="0"/>
              <a:t>to burner pressure </a:t>
            </a:r>
            <a:r>
              <a:rPr lang="en-US" sz="2000" dirty="0">
                <a:sym typeface="Wingdings" panose="05000000000000000000" pitchFamily="2" charset="2"/>
              </a:rPr>
              <a:t> burner pressure at steady-state will be used to compare flow rate 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FA61E-80FE-455E-BB56-D9B9BBF175EB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7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cracking experiments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0CB-C626-4441-882F-71D34241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US" sz="3200" dirty="0"/>
              <a:t>Average burner pressure at steady-state</a:t>
            </a:r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17</a:t>
            </a:fld>
            <a:r>
              <a:rPr lang="en-GB" dirty="0"/>
              <a:t>/24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36993-7BFD-470F-8F7E-97A603A7E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340000"/>
            <a:ext cx="6503384" cy="45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B927D5-0658-43BF-A42B-8E5BE52B0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3" y="2340000"/>
            <a:ext cx="7069689" cy="45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F1606-BA60-4E3F-B33E-1846F61FE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41" y="2340000"/>
            <a:ext cx="6491613" cy="45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F3705-83C5-4B60-A53C-1CBB282A6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07" y="6719089"/>
            <a:ext cx="3948045" cy="27318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C1FCC5-C14F-4032-9879-7204F238C6B6}"/>
              </a:ext>
            </a:extLst>
          </p:cNvPr>
          <p:cNvCxnSpPr>
            <a:cxnSpLocks/>
          </p:cNvCxnSpPr>
          <p:nvPr/>
        </p:nvCxnSpPr>
        <p:spPr>
          <a:xfrm>
            <a:off x="9257832" y="7239000"/>
            <a:ext cx="0" cy="333437"/>
          </a:xfrm>
          <a:prstGeom prst="straightConnector1">
            <a:avLst/>
          </a:prstGeom>
          <a:ln w="31750">
            <a:solidFill>
              <a:srgbClr val="1E64C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6C59D3E-6C5C-4472-BA74-150DCE2A28F9}"/>
              </a:ext>
            </a:extLst>
          </p:cNvPr>
          <p:cNvSpPr/>
          <p:nvPr/>
        </p:nvSpPr>
        <p:spPr>
          <a:xfrm>
            <a:off x="9557517" y="7172327"/>
            <a:ext cx="7221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5 % energy savings after application of high emissivity coating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29E18-F6BA-42E3-8B0C-3DD670676931}"/>
              </a:ext>
            </a:extLst>
          </p:cNvPr>
          <p:cNvSpPr/>
          <p:nvPr/>
        </p:nvSpPr>
        <p:spPr>
          <a:xfrm>
            <a:off x="14021994" y="2902061"/>
            <a:ext cx="3232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over-firing in cell three to compensate for other cells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9BF5D-C513-4EBB-8717-7235DFADCB0B}"/>
              </a:ext>
            </a:extLst>
          </p:cNvPr>
          <p:cNvCxnSpPr/>
          <p:nvPr/>
        </p:nvCxnSpPr>
        <p:spPr>
          <a:xfrm>
            <a:off x="7181088" y="4096512"/>
            <a:ext cx="6830417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AA1DF3-593E-449F-A84B-76D43A3A1DFE}"/>
              </a:ext>
            </a:extLst>
          </p:cNvPr>
          <p:cNvCxnSpPr>
            <a:cxnSpLocks/>
          </p:cNvCxnSpPr>
          <p:nvPr/>
        </p:nvCxnSpPr>
        <p:spPr>
          <a:xfrm>
            <a:off x="7181088" y="4590000"/>
            <a:ext cx="5401057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E54ACA-B0EE-44A2-A0FF-1AABD70724BC}"/>
              </a:ext>
            </a:extLst>
          </p:cNvPr>
          <p:cNvCxnSpPr>
            <a:cxnSpLocks/>
          </p:cNvCxnSpPr>
          <p:nvPr/>
        </p:nvCxnSpPr>
        <p:spPr>
          <a:xfrm flipH="1">
            <a:off x="11192257" y="4038600"/>
            <a:ext cx="1337881" cy="1716024"/>
          </a:xfrm>
          <a:prstGeom prst="straightConnector1">
            <a:avLst/>
          </a:prstGeom>
          <a:ln w="31750">
            <a:solidFill>
              <a:srgbClr val="1E64C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F2DA5-5279-41D0-8B59-7165B7786E70}"/>
              </a:ext>
            </a:extLst>
          </p:cNvPr>
          <p:cNvCxnSpPr>
            <a:cxnSpLocks/>
          </p:cNvCxnSpPr>
          <p:nvPr/>
        </p:nvCxnSpPr>
        <p:spPr>
          <a:xfrm>
            <a:off x="12682268" y="4038600"/>
            <a:ext cx="1329237" cy="730834"/>
          </a:xfrm>
          <a:prstGeom prst="straightConnector1">
            <a:avLst/>
          </a:prstGeom>
          <a:ln w="31750">
            <a:solidFill>
              <a:srgbClr val="1E64C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6B50FBF-87E2-476F-A268-E81AC54ADA62}"/>
              </a:ext>
            </a:extLst>
          </p:cNvPr>
          <p:cNvSpPr txBox="1"/>
          <p:nvPr/>
        </p:nvSpPr>
        <p:spPr>
          <a:xfrm>
            <a:off x="9557517" y="7959665"/>
            <a:ext cx="6705924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1E64C8"/>
                </a:solidFill>
              </a:rPr>
              <a:t>Be careful when interpreting the results because of to the highly coupled nature of the process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FF69E3-1F90-4DC6-8C37-9D55086151C9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cracking experiments: infrared camera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18</a:t>
            </a:fld>
            <a:r>
              <a:rPr lang="en-GB" dirty="0"/>
              <a:t>/24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A658E0-5D67-4C0E-84E7-58CA3A459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60" y="2259580"/>
            <a:ext cx="2880000" cy="21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50C9C2-0576-4B2E-BB88-F3AA38E92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98" y="4970735"/>
            <a:ext cx="2880000" cy="21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3EA498-79DB-471D-90BF-C08FFEA9A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60" y="4970735"/>
            <a:ext cx="288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404D91-6377-48B9-8278-B1870DBD2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30" y="2259580"/>
            <a:ext cx="2880000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0EFAD0-4647-44DA-9A26-8644D02B1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475" y="2259580"/>
            <a:ext cx="2880000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58E754-833F-4E65-A715-A0E4F00D6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475" y="4970735"/>
            <a:ext cx="2880000" cy="216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7B7E55-0777-4602-9283-C01EEEB37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79" y="4970735"/>
            <a:ext cx="288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D1CA23-9C6B-4757-B85F-9F76BBBBC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45" y="2259580"/>
            <a:ext cx="2880000" cy="21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4945C2-71BE-43E2-A446-C0EBF4903FAD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2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6656-CFD0-452E-B1F7-F9591ADFE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C000"/>
                </a:solidFill>
              </a:rPr>
              <a:t>Theoretical validation:</a:t>
            </a:r>
            <a:br>
              <a:rPr lang="en-US" sz="6600" dirty="0"/>
            </a:br>
            <a:r>
              <a:rPr lang="en-US" sz="6600" dirty="0"/>
              <a:t>Radiative heat transfer in a simplified enclosure</a:t>
            </a:r>
            <a:endParaRPr lang="en-BE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9AA59-6C35-4AD3-A9E9-F3902968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19</a:t>
            </a:fld>
            <a:r>
              <a:rPr lang="en-GB" dirty="0"/>
              <a:t>/24</a:t>
            </a:r>
          </a:p>
        </p:txBody>
      </p:sp>
      <p:pic>
        <p:nvPicPr>
          <p:cNvPr id="4" name="Picture 2" descr="Image result for CRESS BV">
            <a:extLst>
              <a:ext uri="{FF2B5EF4-FFF2-40B4-BE49-F238E27FC236}">
                <a16:creationId xmlns:a16="http://schemas.microsoft.com/office/drawing/2014/main" id="{2227C526-5FB2-4ED0-88EB-B484EB68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9276712" y="8258174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misshield logo">
            <a:extLst>
              <a:ext uri="{FF2B5EF4-FFF2-40B4-BE49-F238E27FC236}">
                <a16:creationId xmlns:a16="http://schemas.microsoft.com/office/drawing/2014/main" id="{B11C81A6-AB54-4A29-AB75-DF2F78E1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0" y="8355241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0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6656-CFD0-452E-B1F7-F9591ADFE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C000"/>
                </a:solidFill>
              </a:rPr>
              <a:t>Introduction: </a:t>
            </a:r>
            <a:br>
              <a:rPr lang="en-US" sz="6600" dirty="0"/>
            </a:br>
            <a:r>
              <a:rPr lang="en-US" sz="6600" dirty="0"/>
              <a:t>High Emissivity Coatings</a:t>
            </a:r>
            <a:endParaRPr lang="en-BE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9AA59-6C35-4AD3-A9E9-F3902968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</a:t>
            </a:fld>
            <a:r>
              <a:rPr lang="en-GB" dirty="0"/>
              <a:t>/24</a:t>
            </a:r>
          </a:p>
        </p:txBody>
      </p:sp>
      <p:pic>
        <p:nvPicPr>
          <p:cNvPr id="4" name="Picture 2" descr="Image result for CRESS BV">
            <a:extLst>
              <a:ext uri="{FF2B5EF4-FFF2-40B4-BE49-F238E27FC236}">
                <a16:creationId xmlns:a16="http://schemas.microsoft.com/office/drawing/2014/main" id="{24ACA511-63A2-4FA8-9DCF-6CCF5D3D6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9276712" y="8258174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misshield logo">
            <a:extLst>
              <a:ext uri="{FF2B5EF4-FFF2-40B4-BE49-F238E27FC236}">
                <a16:creationId xmlns:a16="http://schemas.microsoft.com/office/drawing/2014/main" id="{FC8A5FEB-3A06-46D9-817C-EE5735D0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0" y="8355241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92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8730-EF1C-4DB5-A84F-9FEF7080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 heat transfer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0CB-C626-4441-882F-71D34241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US" sz="3200" dirty="0"/>
              <a:t>‘Electric circuit analogy’ for the radiative heat transfer between two gray surfaces:</a:t>
            </a:r>
          </a:p>
          <a:p>
            <a:pPr marL="86400" indent="0">
              <a:buNone/>
            </a:pPr>
            <a:endParaRPr lang="en-US" sz="3200" dirty="0"/>
          </a:p>
          <a:p>
            <a:pPr marL="86400" indent="0">
              <a:buNone/>
            </a:pPr>
            <a:endParaRPr lang="en-US" sz="3200" dirty="0"/>
          </a:p>
          <a:p>
            <a:pPr marL="86400" indent="0">
              <a:buNone/>
            </a:pPr>
            <a:endParaRPr lang="en-US" sz="3200" dirty="0"/>
          </a:p>
          <a:p>
            <a:pPr marL="86400" indent="0">
              <a:buNone/>
            </a:pPr>
            <a:endParaRPr lang="en-US" sz="3200" dirty="0"/>
          </a:p>
          <a:p>
            <a:pPr marL="86400" indent="0">
              <a:buNone/>
            </a:pPr>
            <a:endParaRPr lang="en-US" sz="3200" dirty="0"/>
          </a:p>
          <a:p>
            <a:pPr marL="86400" indent="0">
              <a:buNone/>
            </a:pPr>
            <a:r>
              <a:rPr lang="en-US" sz="3200" dirty="0"/>
              <a:t>Tube-in-box enclosure gray-plus-clear gas solution with adiabatic refractory: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4B5C-3430-4F7D-B862-64D3033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20</a:t>
            </a:fld>
            <a:r>
              <a:rPr lang="en-GB" dirty="0"/>
              <a:t>/24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5F3FAE-99FC-41EC-9CA4-59D33EA8F9AA}"/>
                  </a:ext>
                </a:extLst>
              </p:cNvPr>
              <p:cNvSpPr/>
              <p:nvPr/>
            </p:nvSpPr>
            <p:spPr>
              <a:xfrm>
                <a:off x="3643626" y="2963213"/>
                <a:ext cx="1143325" cy="739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5F3FAE-99FC-41EC-9CA4-59D33EA8F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26" y="2963213"/>
                <a:ext cx="1143325" cy="739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531503-C58E-4A68-AC79-8866AFD1734A}"/>
                  </a:ext>
                </a:extLst>
              </p:cNvPr>
              <p:cNvSpPr/>
              <p:nvPr/>
            </p:nvSpPr>
            <p:spPr>
              <a:xfrm>
                <a:off x="5510795" y="2993920"/>
                <a:ext cx="882549" cy="7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531503-C58E-4A68-AC79-8866AFD17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95" y="2993920"/>
                <a:ext cx="882549" cy="720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13AA36-430B-4F2F-AFC0-16525D2CE34F}"/>
                  </a:ext>
                </a:extLst>
              </p:cNvPr>
              <p:cNvSpPr/>
              <p:nvPr/>
            </p:nvSpPr>
            <p:spPr>
              <a:xfrm>
                <a:off x="7071573" y="2974812"/>
                <a:ext cx="1149289" cy="739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13AA36-430B-4F2F-AFC0-16525D2CE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73" y="2974812"/>
                <a:ext cx="1149289" cy="739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93C968-E2C7-494A-9ABA-CB38FC2CDA36}"/>
                  </a:ext>
                </a:extLst>
              </p:cNvPr>
              <p:cNvSpPr/>
              <p:nvPr/>
            </p:nvSpPr>
            <p:spPr>
              <a:xfrm>
                <a:off x="3034407" y="2203070"/>
                <a:ext cx="609141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93C968-E2C7-494A-9ABA-CB38FC2CD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07" y="2203070"/>
                <a:ext cx="609141" cy="4862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D08E0C-9800-42E1-86F9-B7FB972D268F}"/>
                  </a:ext>
                </a:extLst>
              </p:cNvPr>
              <p:cNvSpPr/>
              <p:nvPr/>
            </p:nvSpPr>
            <p:spPr>
              <a:xfrm>
                <a:off x="8313513" y="2263716"/>
                <a:ext cx="616707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D08E0C-9800-42E1-86F9-B7FB972D2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513" y="2263716"/>
                <a:ext cx="616707" cy="486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C5541C2-C0EF-40F9-928C-A8B642510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3281" b="81456"/>
          <a:stretch/>
        </p:blipFill>
        <p:spPr>
          <a:xfrm>
            <a:off x="3272864" y="2649202"/>
            <a:ext cx="1737788" cy="28941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2A900FA-AFA4-4F4B-8622-960977ECDE8C}"/>
              </a:ext>
            </a:extLst>
          </p:cNvPr>
          <p:cNvSpPr/>
          <p:nvPr/>
        </p:nvSpPr>
        <p:spPr>
          <a:xfrm>
            <a:off x="3193616" y="2720010"/>
            <a:ext cx="158496" cy="158496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845DE4-6CE4-438D-AB51-A554C1601E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3281" b="81456"/>
          <a:stretch/>
        </p:blipFill>
        <p:spPr>
          <a:xfrm>
            <a:off x="5010652" y="2654794"/>
            <a:ext cx="1737788" cy="28941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3DEBE8F-AF2F-4682-9231-653479908A19}"/>
              </a:ext>
            </a:extLst>
          </p:cNvPr>
          <p:cNvSpPr/>
          <p:nvPr/>
        </p:nvSpPr>
        <p:spPr>
          <a:xfrm>
            <a:off x="4931404" y="2725602"/>
            <a:ext cx="158496" cy="158496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AD8792-0590-4ECF-9E9D-213CA975F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3281" b="81456"/>
          <a:stretch/>
        </p:blipFill>
        <p:spPr>
          <a:xfrm>
            <a:off x="6748440" y="2660801"/>
            <a:ext cx="1737788" cy="28941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706A93-D3B0-4562-8101-5E6F9CD9349C}"/>
              </a:ext>
            </a:extLst>
          </p:cNvPr>
          <p:cNvSpPr/>
          <p:nvPr/>
        </p:nvSpPr>
        <p:spPr>
          <a:xfrm>
            <a:off x="6669192" y="2731609"/>
            <a:ext cx="158496" cy="158496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B548D7-6024-48F8-8385-44A8594B29A6}"/>
              </a:ext>
            </a:extLst>
          </p:cNvPr>
          <p:cNvSpPr/>
          <p:nvPr/>
        </p:nvSpPr>
        <p:spPr>
          <a:xfrm>
            <a:off x="8413392" y="2731609"/>
            <a:ext cx="158496" cy="158496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9">
            <a:extLst>
              <a:ext uri="{FF2B5EF4-FFF2-40B4-BE49-F238E27FC236}">
                <a16:creationId xmlns:a16="http://schemas.microsoft.com/office/drawing/2014/main" id="{7A8FA5B2-D9D8-433C-818D-4CC25FD70869}"/>
              </a:ext>
            </a:extLst>
          </p:cNvPr>
          <p:cNvSpPr/>
          <p:nvPr/>
        </p:nvSpPr>
        <p:spPr>
          <a:xfrm>
            <a:off x="3424100" y="3894242"/>
            <a:ext cx="5062128" cy="400071"/>
          </a:xfrm>
          <a:prstGeom prst="rightArrow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1ED76-793B-4D1E-B08C-85D044F7EB3A}"/>
              </a:ext>
            </a:extLst>
          </p:cNvPr>
          <p:cNvSpPr txBox="1"/>
          <p:nvPr/>
        </p:nvSpPr>
        <p:spPr>
          <a:xfrm>
            <a:off x="2447334" y="3482625"/>
            <a:ext cx="1269899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latin typeface="+mj-lt"/>
              </a:rPr>
              <a:t>Source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1224-C273-483B-B7E7-55C5BE1159CD}"/>
              </a:ext>
            </a:extLst>
          </p:cNvPr>
          <p:cNvSpPr txBox="1"/>
          <p:nvPr/>
        </p:nvSpPr>
        <p:spPr>
          <a:xfrm>
            <a:off x="8455348" y="3482625"/>
            <a:ext cx="861133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latin typeface="+mj-lt"/>
              </a:rPr>
              <a:t>Sink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9EC733A-527C-42AF-A4C1-18487B8D56EA}"/>
                  </a:ext>
                </a:extLst>
              </p:cNvPr>
              <p:cNvSpPr/>
              <p:nvPr/>
            </p:nvSpPr>
            <p:spPr>
              <a:xfrm>
                <a:off x="10297354" y="2356277"/>
                <a:ext cx="4047647" cy="986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9EC733A-527C-42AF-A4C1-18487B8D5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354" y="2356277"/>
                <a:ext cx="4047647" cy="986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227F4D5-18AB-421E-BCC1-1773C0892AB2}"/>
                  </a:ext>
                </a:extLst>
              </p:cNvPr>
              <p:cNvSpPr/>
              <p:nvPr/>
            </p:nvSpPr>
            <p:spPr>
              <a:xfrm>
                <a:off x="6908956" y="8229252"/>
                <a:ext cx="4124527" cy="581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227F4D5-18AB-421E-BCC1-1773C0892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956" y="8229252"/>
                <a:ext cx="4124527" cy="581954"/>
              </a:xfrm>
              <a:prstGeom prst="rect">
                <a:avLst/>
              </a:prstGeom>
              <a:blipFill>
                <a:blip r:embed="rId9"/>
                <a:stretch>
                  <a:fillRect l="-147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F4E7FFD-77CD-4060-9E7C-EA8E8FFE5FFD}"/>
                  </a:ext>
                </a:extLst>
              </p:cNvPr>
              <p:cNvSpPr/>
              <p:nvPr/>
            </p:nvSpPr>
            <p:spPr>
              <a:xfrm>
                <a:off x="10299732" y="7411787"/>
                <a:ext cx="4849276" cy="777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den>
                              </m:f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F4E7FFD-77CD-4060-9E7C-EA8E8FFE5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732" y="7411787"/>
                <a:ext cx="4849276" cy="7772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472F67-852B-4322-925C-A11922AEA95D}"/>
                  </a:ext>
                </a:extLst>
              </p:cNvPr>
              <p:cNvSpPr/>
              <p:nvPr/>
            </p:nvSpPr>
            <p:spPr>
              <a:xfrm>
                <a:off x="6121794" y="5963993"/>
                <a:ext cx="5235319" cy="1932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nl-NL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nl-NL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nl-NL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472F67-852B-4322-925C-A11922AE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94" y="5963993"/>
                <a:ext cx="5235319" cy="1932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84488BC3-B73F-4FE8-BAF1-25BE3A715E53}"/>
              </a:ext>
            </a:extLst>
          </p:cNvPr>
          <p:cNvSpPr/>
          <p:nvPr/>
        </p:nvSpPr>
        <p:spPr>
          <a:xfrm>
            <a:off x="2132797" y="5898441"/>
            <a:ext cx="1803219" cy="16520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0A6D939-F8CE-4233-813A-46BAE438B1E1}"/>
              </a:ext>
            </a:extLst>
          </p:cNvPr>
          <p:cNvSpPr/>
          <p:nvPr/>
        </p:nvSpPr>
        <p:spPr>
          <a:xfrm>
            <a:off x="2618798" y="6309195"/>
            <a:ext cx="831215" cy="8305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2">
                <a:extLst>
                  <a:ext uri="{FF2B5EF4-FFF2-40B4-BE49-F238E27FC236}">
                    <a16:creationId xmlns:a16="http://schemas.microsoft.com/office/drawing/2014/main" id="{08F1524B-46D9-4596-B76E-7DC58A916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6313" y="7139775"/>
                <a:ext cx="842804" cy="27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ts val="14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BE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BE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1600" dirty="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 Box 2">
                <a:extLst>
                  <a:ext uri="{FF2B5EF4-FFF2-40B4-BE49-F238E27FC236}">
                    <a16:creationId xmlns:a16="http://schemas.microsoft.com/office/drawing/2014/main" id="{08F1524B-46D9-4596-B76E-7DC58A91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313" y="7139775"/>
                <a:ext cx="842804" cy="271869"/>
              </a:xfrm>
              <a:prstGeom prst="rect">
                <a:avLst/>
              </a:prstGeom>
              <a:blipFill>
                <a:blip r:embed="rId14"/>
                <a:stretch>
                  <a:fillRect r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">
                <a:extLst>
                  <a:ext uri="{FF2B5EF4-FFF2-40B4-BE49-F238E27FC236}">
                    <a16:creationId xmlns:a16="http://schemas.microsoft.com/office/drawing/2014/main" id="{A9B19FD4-B985-4885-B91A-2BEDAF79CC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2329" y="5594914"/>
                <a:ext cx="842804" cy="27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ts val="14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16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1600" dirty="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2">
                <a:extLst>
                  <a:ext uri="{FF2B5EF4-FFF2-40B4-BE49-F238E27FC236}">
                    <a16:creationId xmlns:a16="http://schemas.microsoft.com/office/drawing/2014/main" id="{A9B19FD4-B985-4885-B91A-2BEDAF79C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2329" y="5594914"/>
                <a:ext cx="842804" cy="271869"/>
              </a:xfrm>
              <a:prstGeom prst="rect">
                <a:avLst/>
              </a:prstGeom>
              <a:blipFill>
                <a:blip r:embed="rId15"/>
                <a:stretch>
                  <a:fillRect r="-35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16E3166-AAFF-4D56-AAE2-244D716B18DA}"/>
                  </a:ext>
                </a:extLst>
              </p:cNvPr>
              <p:cNvSpPr/>
              <p:nvPr/>
            </p:nvSpPr>
            <p:spPr>
              <a:xfrm>
                <a:off x="3471126" y="6309195"/>
                <a:ext cx="454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16E3166-AAFF-4D56-AAE2-244D716B1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26" y="6309195"/>
                <a:ext cx="45499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6CEEB15E-EB26-48B9-8366-73335DB66FA5}"/>
              </a:ext>
            </a:extLst>
          </p:cNvPr>
          <p:cNvSpPr/>
          <p:nvPr/>
        </p:nvSpPr>
        <p:spPr>
          <a:xfrm rot="14752247">
            <a:off x="2534859" y="6836744"/>
            <a:ext cx="292485" cy="415290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1B6044A4-523E-4375-AD17-BD96EE3D8B92}"/>
              </a:ext>
            </a:extLst>
          </p:cNvPr>
          <p:cNvSpPr/>
          <p:nvPr/>
        </p:nvSpPr>
        <p:spPr>
          <a:xfrm rot="15668896">
            <a:off x="3178945" y="5709057"/>
            <a:ext cx="292485" cy="310898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9C5C7D94-2A21-4402-A7CF-B855DA2CF248}"/>
              </a:ext>
            </a:extLst>
          </p:cNvPr>
          <p:cNvSpPr/>
          <p:nvPr/>
        </p:nvSpPr>
        <p:spPr>
          <a:xfrm rot="20219248">
            <a:off x="3409581" y="6269886"/>
            <a:ext cx="292485" cy="310898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4257D42-BE82-417C-A982-DAAD1B51349C}"/>
              </a:ext>
            </a:extLst>
          </p:cNvPr>
          <p:cNvSpPr/>
          <p:nvPr/>
        </p:nvSpPr>
        <p:spPr>
          <a:xfrm>
            <a:off x="3450013" y="6258141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21D0F1-CBAA-4131-832F-6DDD8F28173A}"/>
              </a:ext>
            </a:extLst>
          </p:cNvPr>
          <p:cNvCxnSpPr/>
          <p:nvPr/>
        </p:nvCxnSpPr>
        <p:spPr>
          <a:xfrm flipH="1">
            <a:off x="3290588" y="6730108"/>
            <a:ext cx="26523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1103C37-964E-4E52-B9D0-BB04F6EADEFA}"/>
                  </a:ext>
                </a:extLst>
              </p:cNvPr>
              <p:cNvSpPr/>
              <p:nvPr/>
            </p:nvSpPr>
            <p:spPr>
              <a:xfrm>
                <a:off x="3383149" y="6633077"/>
                <a:ext cx="3592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1103C37-964E-4E52-B9D0-BB04F6EAD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149" y="6633077"/>
                <a:ext cx="359201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AD8CA5-974B-4E4C-93B3-836314B3A45D}"/>
                  </a:ext>
                </a:extLst>
              </p:cNvPr>
              <p:cNvSpPr/>
              <p:nvPr/>
            </p:nvSpPr>
            <p:spPr>
              <a:xfrm>
                <a:off x="13433631" y="3630769"/>
                <a:ext cx="3413691" cy="360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surface area	         m</a:t>
                </a:r>
                <a:r>
                  <a:rPr lang="en-US" sz="1200" baseline="3000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blackbody energy  W/m</a:t>
                </a:r>
                <a:r>
                  <a:rPr lang="en-US" sz="1200" baseline="3000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view factor</a:t>
                </a:r>
                <a:r>
                  <a:rPr lang="en-US" sz="1200" baseline="30000" dirty="0">
                    <a:solidFill>
                      <a:schemeClr val="bg1">
                        <a:lumMod val="65000"/>
                      </a:schemeClr>
                    </a:solidFill>
                  </a:rPr>
                  <a:t>	 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       -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net heat flux	          W</a:t>
                </a:r>
              </a:p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12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portion of blackbody radiation emitted in the </a:t>
                </a:r>
                <a:b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  non-clear wavelength range      -</a:t>
                </a:r>
              </a:p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emissivity	           -</a:t>
                </a:r>
              </a:p>
              <a:p>
                <a14:m>
                  <m:oMath xmlns:m="http://schemas.openxmlformats.org/officeDocument/2006/math">
                    <m:r>
                      <a:rPr lang="nl-NL" sz="1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reflectivity 	           -</a:t>
                </a:r>
              </a:p>
              <a:p>
                <a14:m>
                  <m:oMath xmlns:m="http://schemas.openxmlformats.org/officeDocument/2006/math">
                    <m:r>
                      <a:rPr lang="nl-NL" sz="1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  transmissivity	           -</a:t>
                </a:r>
              </a:p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l-NL" sz="12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12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total gas-to-surface exchange area          m</a:t>
                </a:r>
                <a:r>
                  <a:rPr lang="en-US" sz="1200" baseline="3000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l-NL" sz="12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2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total surface-to-surface exchange area    m</a:t>
                </a:r>
                <a:r>
                  <a:rPr lang="en-US" sz="1200" baseline="3000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AD8CA5-974B-4E4C-93B3-836314B3A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631" y="3630769"/>
                <a:ext cx="3413691" cy="3601755"/>
              </a:xfrm>
              <a:prstGeom prst="rect">
                <a:avLst/>
              </a:prstGeom>
              <a:blipFill>
                <a:blip r:embed="rId18"/>
                <a:stretch>
                  <a:fillRect t="-339" b="-33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BDE1D32E-944C-471A-83DD-36DFAC3CB691}"/>
              </a:ext>
            </a:extLst>
          </p:cNvPr>
          <p:cNvSpPr/>
          <p:nvPr/>
        </p:nvSpPr>
        <p:spPr>
          <a:xfrm>
            <a:off x="4668240" y="9160369"/>
            <a:ext cx="86677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Modest, M. F. (2013). 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Radiative heat transfer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 Academic press.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14AB8D-AFBC-4824-AE88-9CD8FB4D042E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2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0C57-8BCF-4C58-9A14-5C63479A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 heat transfer in a tube-in-box enclosure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6299D-22F7-4F3A-9B14-F9C3B850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21</a:t>
            </a:fld>
            <a:r>
              <a:rPr lang="en-GB" dirty="0"/>
              <a:t>/24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8FE04-79AC-45DB-8782-881432492154}"/>
              </a:ext>
            </a:extLst>
          </p:cNvPr>
          <p:cNvSpPr/>
          <p:nvPr/>
        </p:nvSpPr>
        <p:spPr>
          <a:xfrm>
            <a:off x="5554889" y="1683502"/>
            <a:ext cx="1803219" cy="16520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 sz="1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B1E069-497A-4DA6-AEEE-018F7A47C513}"/>
              </a:ext>
            </a:extLst>
          </p:cNvPr>
          <p:cNvSpPr/>
          <p:nvPr/>
        </p:nvSpPr>
        <p:spPr>
          <a:xfrm>
            <a:off x="6040890" y="2094256"/>
            <a:ext cx="831215" cy="8305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E19FD3BE-D7CF-42D0-A2E3-19D135E4A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8405" y="2924836"/>
                <a:ext cx="842804" cy="27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ts val="14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BE" sz="1600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1600" b="0" i="1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B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E19FD3BE-D7CF-42D0-A2E3-19D135E4A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405" y="2924836"/>
                <a:ext cx="842804" cy="271869"/>
              </a:xfrm>
              <a:prstGeom prst="rect">
                <a:avLst/>
              </a:prstGeom>
              <a:blipFill>
                <a:blip r:embed="rId2"/>
                <a:stretch>
                  <a:fillRect r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65D1FDD5-6D3A-4447-AE4C-C278E3BCD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4421" y="1379975"/>
                <a:ext cx="842804" cy="27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ts val="14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65D1FDD5-6D3A-4447-AE4C-C278E3BCD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4421" y="1379975"/>
                <a:ext cx="842804" cy="271869"/>
              </a:xfrm>
              <a:prstGeom prst="rect">
                <a:avLst/>
              </a:prstGeom>
              <a:blipFill>
                <a:blip r:embed="rId3"/>
                <a:stretch>
                  <a:fillRect r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FDDE24-E969-4F90-898A-5D65F8EFD001}"/>
                  </a:ext>
                </a:extLst>
              </p:cNvPr>
              <p:cNvSpPr/>
              <p:nvPr/>
            </p:nvSpPr>
            <p:spPr>
              <a:xfrm>
                <a:off x="6893218" y="2094256"/>
                <a:ext cx="454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FDDE24-E969-4F90-898A-5D65F8EFD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218" y="2094256"/>
                <a:ext cx="45499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8D713B87-1D1C-4C62-A018-08A1BF75F14B}"/>
              </a:ext>
            </a:extLst>
          </p:cNvPr>
          <p:cNvSpPr/>
          <p:nvPr/>
        </p:nvSpPr>
        <p:spPr>
          <a:xfrm rot="14752247">
            <a:off x="5956951" y="2621805"/>
            <a:ext cx="292485" cy="415290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181238E-924E-488F-BA25-97FD2A0546F9}"/>
              </a:ext>
            </a:extLst>
          </p:cNvPr>
          <p:cNvSpPr/>
          <p:nvPr/>
        </p:nvSpPr>
        <p:spPr>
          <a:xfrm rot="15668896">
            <a:off x="6601037" y="1494118"/>
            <a:ext cx="292485" cy="310898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C4EC436-4794-43DD-93E5-0A273DB5F52B}"/>
              </a:ext>
            </a:extLst>
          </p:cNvPr>
          <p:cNvSpPr/>
          <p:nvPr/>
        </p:nvSpPr>
        <p:spPr>
          <a:xfrm rot="20219248">
            <a:off x="6831673" y="2054947"/>
            <a:ext cx="292485" cy="310898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84CAC8-9FA0-4945-A590-0DD478D44692}"/>
              </a:ext>
            </a:extLst>
          </p:cNvPr>
          <p:cNvSpPr/>
          <p:nvPr/>
        </p:nvSpPr>
        <p:spPr>
          <a:xfrm>
            <a:off x="6872105" y="204320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B3C0C1-579A-4D9D-9FDE-FB6EE054A4F8}"/>
              </a:ext>
            </a:extLst>
          </p:cNvPr>
          <p:cNvCxnSpPr/>
          <p:nvPr/>
        </p:nvCxnSpPr>
        <p:spPr>
          <a:xfrm flipH="1">
            <a:off x="6712680" y="2515169"/>
            <a:ext cx="26523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052A1D-06BD-4047-881E-D638133EF933}"/>
                  </a:ext>
                </a:extLst>
              </p:cNvPr>
              <p:cNvSpPr/>
              <p:nvPr/>
            </p:nvSpPr>
            <p:spPr>
              <a:xfrm>
                <a:off x="6805241" y="2418138"/>
                <a:ext cx="3592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052A1D-06BD-4047-881E-D638133EF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241" y="2418138"/>
                <a:ext cx="359201" cy="338554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58EE9EE-A96A-431C-8C33-130D989B37F0}"/>
              </a:ext>
            </a:extLst>
          </p:cNvPr>
          <p:cNvSpPr/>
          <p:nvPr/>
        </p:nvSpPr>
        <p:spPr>
          <a:xfrm>
            <a:off x="12797819" y="1691000"/>
            <a:ext cx="1803219" cy="16520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 sz="1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691927-AEE8-4180-98E5-D0F3E725A21E}"/>
              </a:ext>
            </a:extLst>
          </p:cNvPr>
          <p:cNvSpPr/>
          <p:nvPr/>
        </p:nvSpPr>
        <p:spPr>
          <a:xfrm>
            <a:off x="13283820" y="2101754"/>
            <a:ext cx="831215" cy="8305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80FB0107-6046-4150-9C7B-44594EA340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91335" y="2932334"/>
                <a:ext cx="842804" cy="27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ts val="14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BE" sz="1600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1600" b="0" i="1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B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80FB0107-6046-4150-9C7B-44594EA34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91335" y="2932334"/>
                <a:ext cx="842804" cy="271869"/>
              </a:xfrm>
              <a:prstGeom prst="rect">
                <a:avLst/>
              </a:prstGeom>
              <a:blipFill>
                <a:blip r:embed="rId6"/>
                <a:stretch>
                  <a:fillRect r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D3A7AAF2-46D8-41BB-AC90-CA38BBFC4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7351" y="1387473"/>
                <a:ext cx="842804" cy="27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ts val="14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D3A7AAF2-46D8-41BB-AC90-CA38BBFC4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47351" y="1387473"/>
                <a:ext cx="842804" cy="271869"/>
              </a:xfrm>
              <a:prstGeom prst="rect">
                <a:avLst/>
              </a:prstGeom>
              <a:blipFill>
                <a:blip r:embed="rId7"/>
                <a:stretch>
                  <a:fillRect r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307C00-8E40-4E61-BF60-B6AE0FBE4EB8}"/>
                  </a:ext>
                </a:extLst>
              </p:cNvPr>
              <p:cNvSpPr/>
              <p:nvPr/>
            </p:nvSpPr>
            <p:spPr>
              <a:xfrm>
                <a:off x="14136148" y="2101754"/>
                <a:ext cx="454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307C00-8E40-4E61-BF60-B6AE0FBE4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148" y="2101754"/>
                <a:ext cx="45499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876157F0-76A2-40F2-A948-4DB58DCED2A2}"/>
              </a:ext>
            </a:extLst>
          </p:cNvPr>
          <p:cNvSpPr/>
          <p:nvPr/>
        </p:nvSpPr>
        <p:spPr>
          <a:xfrm rot="14752247">
            <a:off x="13199881" y="2629303"/>
            <a:ext cx="292485" cy="415290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E0C059F-775C-4FB6-ADC5-430B4549707F}"/>
              </a:ext>
            </a:extLst>
          </p:cNvPr>
          <p:cNvSpPr/>
          <p:nvPr/>
        </p:nvSpPr>
        <p:spPr>
          <a:xfrm rot="15668896">
            <a:off x="13843967" y="1501616"/>
            <a:ext cx="292485" cy="310898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3C199C7E-BF87-4295-9A0B-4B9F5572C430}"/>
              </a:ext>
            </a:extLst>
          </p:cNvPr>
          <p:cNvSpPr/>
          <p:nvPr/>
        </p:nvSpPr>
        <p:spPr>
          <a:xfrm rot="20219248">
            <a:off x="14074603" y="2062445"/>
            <a:ext cx="292485" cy="310898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B359BB9-F6CB-45D6-ACDA-C4DA1D0726E6}"/>
              </a:ext>
            </a:extLst>
          </p:cNvPr>
          <p:cNvSpPr/>
          <p:nvPr/>
        </p:nvSpPr>
        <p:spPr>
          <a:xfrm>
            <a:off x="14115035" y="205070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12087C-8FE6-4CC4-9EA3-983C3EDEAA14}"/>
              </a:ext>
            </a:extLst>
          </p:cNvPr>
          <p:cNvCxnSpPr/>
          <p:nvPr/>
        </p:nvCxnSpPr>
        <p:spPr>
          <a:xfrm flipH="1">
            <a:off x="13955610" y="2522667"/>
            <a:ext cx="26523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ADE410-8FCD-416C-A889-835377A40F83}"/>
                  </a:ext>
                </a:extLst>
              </p:cNvPr>
              <p:cNvSpPr/>
              <p:nvPr/>
            </p:nvSpPr>
            <p:spPr>
              <a:xfrm>
                <a:off x="14048171" y="2425636"/>
                <a:ext cx="3592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ADE410-8FCD-416C-A889-835377A40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171" y="2425636"/>
                <a:ext cx="359201" cy="338554"/>
              </a:xfrm>
              <a:prstGeom prst="rect">
                <a:avLst/>
              </a:prstGeom>
              <a:blipFill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9C415320-257D-41F4-B7F5-008A2ECAEEBC}"/>
              </a:ext>
            </a:extLst>
          </p:cNvPr>
          <p:cNvSpPr/>
          <p:nvPr/>
        </p:nvSpPr>
        <p:spPr>
          <a:xfrm>
            <a:off x="689113" y="7553739"/>
            <a:ext cx="3719147" cy="1978404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B3582-4FDF-43F3-AA55-54F0C710F6AC}"/>
              </a:ext>
            </a:extLst>
          </p:cNvPr>
          <p:cNvSpPr txBox="1"/>
          <p:nvPr/>
        </p:nvSpPr>
        <p:spPr>
          <a:xfrm>
            <a:off x="392564" y="2043202"/>
            <a:ext cx="4943982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Constant gas phase temperature:</a:t>
            </a:r>
            <a:endParaRPr lang="en-BE" sz="25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A9EBB5-3596-41C4-88C0-817C91587F70}"/>
              </a:ext>
            </a:extLst>
          </p:cNvPr>
          <p:cNvSpPr txBox="1"/>
          <p:nvPr/>
        </p:nvSpPr>
        <p:spPr>
          <a:xfrm>
            <a:off x="9364300" y="2053941"/>
            <a:ext cx="2858475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Constant heat flux:</a:t>
            </a:r>
            <a:endParaRPr lang="en-BE" sz="25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8488BC-E0D6-4308-94CD-89E2DD9A3FB0}"/>
              </a:ext>
            </a:extLst>
          </p:cNvPr>
          <p:cNvGrpSpPr/>
          <p:nvPr/>
        </p:nvGrpSpPr>
        <p:grpSpPr>
          <a:xfrm>
            <a:off x="1364232" y="3408937"/>
            <a:ext cx="4850566" cy="6300000"/>
            <a:chOff x="1191955" y="3780000"/>
            <a:chExt cx="4850566" cy="6300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ED8116D-3660-461A-9761-AC728460F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955" y="3780000"/>
              <a:ext cx="4620000" cy="630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D725FA-41A1-429F-A8F0-B3040B0F0DB4}"/>
                </a:ext>
              </a:extLst>
            </p:cNvPr>
            <p:cNvSpPr txBox="1"/>
            <p:nvPr/>
          </p:nvSpPr>
          <p:spPr>
            <a:xfrm rot="16200000">
              <a:off x="412342" y="6792009"/>
              <a:ext cx="2448106" cy="427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/>
                <a:t>refractory emissivity</a:t>
              </a:r>
              <a:endParaRPr lang="en-BE" sz="2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72F120-450C-43AC-A9FA-AA8383D1870D}"/>
                </a:ext>
              </a:extLst>
            </p:cNvPr>
            <p:cNvSpPr txBox="1"/>
            <p:nvPr/>
          </p:nvSpPr>
          <p:spPr>
            <a:xfrm>
              <a:off x="2525606" y="3838624"/>
              <a:ext cx="1811714" cy="427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/>
                <a:t>coil emissivity</a:t>
              </a:r>
              <a:endParaRPr lang="en-BE" sz="2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9FBD68-BE77-486D-9B33-647D6DDC854B}"/>
                </a:ext>
              </a:extLst>
            </p:cNvPr>
            <p:cNvSpPr txBox="1"/>
            <p:nvPr/>
          </p:nvSpPr>
          <p:spPr>
            <a:xfrm rot="5400000">
              <a:off x="3764621" y="6765478"/>
              <a:ext cx="4128053" cy="427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/>
                <a:t>Relative net radiative heat flux [%]</a:t>
              </a:r>
              <a:endParaRPr lang="en-BE" sz="2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9F0199-4FF1-4B20-B27E-88E562F53E24}"/>
              </a:ext>
            </a:extLst>
          </p:cNvPr>
          <p:cNvGrpSpPr/>
          <p:nvPr/>
        </p:nvGrpSpPr>
        <p:grpSpPr>
          <a:xfrm>
            <a:off x="9295073" y="3408937"/>
            <a:ext cx="4833876" cy="6300000"/>
            <a:chOff x="11349161" y="3780000"/>
            <a:chExt cx="4833876" cy="6300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0F8898-BD1A-43B9-9732-C256D1409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61" y="3780000"/>
              <a:ext cx="4620000" cy="630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7B0EDD-C06A-4E7C-BEFC-095BDBA84042}"/>
                </a:ext>
              </a:extLst>
            </p:cNvPr>
            <p:cNvSpPr txBox="1"/>
            <p:nvPr/>
          </p:nvSpPr>
          <p:spPr>
            <a:xfrm rot="16200000">
              <a:off x="10526221" y="6792009"/>
              <a:ext cx="2448106" cy="427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/>
                <a:t>refractory emissivity</a:t>
              </a:r>
              <a:endParaRPr lang="en-BE" sz="20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5D53EE-72B5-42C0-B038-57CC3A356C30}"/>
                </a:ext>
              </a:extLst>
            </p:cNvPr>
            <p:cNvSpPr txBox="1"/>
            <p:nvPr/>
          </p:nvSpPr>
          <p:spPr>
            <a:xfrm>
              <a:off x="12876872" y="3832491"/>
              <a:ext cx="1811714" cy="427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/>
                <a:t>coil emissivity</a:t>
              </a:r>
              <a:endParaRPr lang="en-BE" sz="2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1D553A-0D68-47A3-A125-4E4F9B3B2257}"/>
                </a:ext>
              </a:extLst>
            </p:cNvPr>
            <p:cNvSpPr txBox="1"/>
            <p:nvPr/>
          </p:nvSpPr>
          <p:spPr>
            <a:xfrm rot="5400000">
              <a:off x="14340352" y="6792008"/>
              <a:ext cx="3257623" cy="427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/>
                <a:t>Gas phase temperature [K]</a:t>
              </a:r>
              <a:endParaRPr lang="en-BE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735A471-1411-4452-B570-575F436E8CED}"/>
                  </a:ext>
                </a:extLst>
              </p:cNvPr>
              <p:cNvSpPr/>
              <p:nvPr/>
            </p:nvSpPr>
            <p:spPr>
              <a:xfrm>
                <a:off x="5885221" y="8948703"/>
                <a:ext cx="13719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=1173 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m:oMathPara>
                </a14:m>
                <a:endParaRPr lang="en-US" sz="1600" b="0" dirty="0">
                  <a:solidFill>
                    <a:schemeClr val="bg1">
                      <a:lumMod val="6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73 </m:t>
                      </m:r>
                      <m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6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735A471-1411-4452-B570-575F436E8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221" y="8948703"/>
                <a:ext cx="137191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4BCAAC-7F2D-41D4-8963-8ACC2ED0237E}"/>
                  </a:ext>
                </a:extLst>
              </p:cNvPr>
              <p:cNvSpPr/>
              <p:nvPr/>
            </p:nvSpPr>
            <p:spPr>
              <a:xfrm>
                <a:off x="13699426" y="8948703"/>
                <a:ext cx="15161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=1173 </m:t>
                    </m:r>
                    <m:r>
                      <a:rPr lang="en-US" sz="16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1600" b="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16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onstant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4BCAAC-7F2D-41D4-8963-8ACC2ED02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426" y="8948703"/>
                <a:ext cx="1516189" cy="584775"/>
              </a:xfrm>
              <a:prstGeom prst="rect">
                <a:avLst/>
              </a:prstGeom>
              <a:blipFill>
                <a:blip r:embed="rId1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7795AF0-DD5A-49E1-A892-2F1AE95ADFD2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Vangaever</a:t>
            </a:r>
            <a:endParaRPr lang="en-BE" sz="12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6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6656-CFD0-452E-B1F7-F9591ADFE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C000"/>
                </a:solidFill>
              </a:rPr>
              <a:t>Conclusions</a:t>
            </a:r>
            <a:endParaRPr lang="en-BE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9AA59-6C35-4AD3-A9E9-F3902968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22</a:t>
            </a:fld>
            <a:r>
              <a:rPr lang="en-GB" dirty="0"/>
              <a:t>/24</a:t>
            </a:r>
          </a:p>
        </p:txBody>
      </p:sp>
      <p:pic>
        <p:nvPicPr>
          <p:cNvPr id="4" name="Picture 2" descr="Image result for CRESS BV">
            <a:extLst>
              <a:ext uri="{FF2B5EF4-FFF2-40B4-BE49-F238E27FC236}">
                <a16:creationId xmlns:a16="http://schemas.microsoft.com/office/drawing/2014/main" id="{2227C526-5FB2-4ED0-88EB-B484EB68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9276712" y="8258174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misshield logo">
            <a:extLst>
              <a:ext uri="{FF2B5EF4-FFF2-40B4-BE49-F238E27FC236}">
                <a16:creationId xmlns:a16="http://schemas.microsoft.com/office/drawing/2014/main" id="{B11C81A6-AB54-4A29-AB75-DF2F78E1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0" y="8355241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49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16D7-9554-4F5B-B04F-D814C42C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B5D5-F2D5-4307-8A1A-6EA3D04FD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6400" indent="0">
              <a:buNone/>
            </a:pPr>
            <a:r>
              <a:rPr lang="en-US" sz="3200" dirty="0"/>
              <a:t>The principle benefit in utilizing High Emissivity Coatings in ethylene furnaces will be from coating the radiant walls and ceiling.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By increasing the refractory spectral emissivity from 0.4 to 0.9+ the benefits are increased furnace efficiency, increased production, reduced fuel usage and reduce GHG emissions.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5 % energy savings was noted in the pilot plant even with an incomplete HE coating application and essentially no load to re-radiate to. Full scale ethylene plant energy savings should be higher and in the range of 7 -12 %.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New Products have been developed by Emisshield to increase HE coatings thermal stability and operating life at soak temperatures of ethylene.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HE coating R&amp;D and development will continue to improve this technology to make the most efficient ethylene furnaces. </a:t>
            </a:r>
          </a:p>
          <a:p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5D8F5-7819-4B6E-AAF3-52803582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23</a:t>
            </a:fld>
            <a:r>
              <a:rPr lang="en-GB" dirty="0"/>
              <a:t>/24</a:t>
            </a:r>
          </a:p>
        </p:txBody>
      </p:sp>
      <p:pic>
        <p:nvPicPr>
          <p:cNvPr id="5" name="Picture 2" descr="Image result for CRESS BV">
            <a:extLst>
              <a:ext uri="{FF2B5EF4-FFF2-40B4-BE49-F238E27FC236}">
                <a16:creationId xmlns:a16="http://schemas.microsoft.com/office/drawing/2014/main" id="{95802DEA-6D61-4335-9F4C-1F297083C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9276712" y="8258174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Emisshield logo">
            <a:extLst>
              <a:ext uri="{FF2B5EF4-FFF2-40B4-BE49-F238E27FC236}">
                <a16:creationId xmlns:a16="http://schemas.microsoft.com/office/drawing/2014/main" id="{BB757FE3-A04B-4B4B-8041-26D0C42D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0" y="8355241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9788E-2D1D-49AA-9C84-1CA352CAA7A0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Stijn Vangaever</a:t>
            </a:r>
            <a:endParaRPr lang="en-BE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1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6617" y="136025"/>
            <a:ext cx="15705282" cy="863693"/>
          </a:xfrm>
        </p:spPr>
        <p:txBody>
          <a:bodyPr/>
          <a:lstStyle/>
          <a:p>
            <a:r>
              <a:rPr lang="en-GB" u="none" cap="none" dirty="0"/>
              <a:t>Acknowledgments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 algn="just">
              <a:buNone/>
            </a:pPr>
            <a:r>
              <a:rPr lang="en-US" sz="3200" dirty="0"/>
              <a:t>The IMPROOF partners &amp; colleagues at the LCT</a:t>
            </a:r>
          </a:p>
          <a:p>
            <a:pPr marL="86400" indent="0" algn="just">
              <a:buNone/>
            </a:pPr>
            <a:endParaRPr lang="en-US" sz="3200" dirty="0"/>
          </a:p>
          <a:p>
            <a:pPr marL="86400" indent="0" algn="just">
              <a:buNone/>
            </a:pPr>
            <a:r>
              <a:rPr lang="en-US" sz="3200" dirty="0"/>
              <a:t>This work has received funding from the European Union Horizon 2020 </a:t>
            </a:r>
            <a:r>
              <a:rPr lang="en-US" sz="3200" dirty="0" err="1"/>
              <a:t>Programme</a:t>
            </a:r>
            <a:r>
              <a:rPr lang="en-US" sz="3200" dirty="0"/>
              <a:t> (H2020-SPIRE-04-2016) under grant agreement n°723706</a:t>
            </a:r>
          </a:p>
          <a:p>
            <a:pPr marL="86400" indent="0" algn="just">
              <a:buNone/>
            </a:pPr>
            <a:endParaRPr lang="en-US" sz="3200" dirty="0"/>
          </a:p>
          <a:p>
            <a:pPr marL="86400" indent="0" algn="just">
              <a:buNone/>
            </a:pPr>
            <a:endParaRPr lang="en-US" sz="3200" dirty="0"/>
          </a:p>
          <a:p>
            <a:pPr marL="86400" indent="0" algn="just">
              <a:buNone/>
            </a:pPr>
            <a:endParaRPr lang="en-US" sz="3200" dirty="0"/>
          </a:p>
          <a:p>
            <a:pPr marL="86400" indent="0" algn="just">
              <a:buNone/>
            </a:pPr>
            <a:endParaRPr lang="en-US" sz="3200" dirty="0"/>
          </a:p>
          <a:p>
            <a:pPr marL="86400" indent="0" algn="just">
              <a:buNone/>
            </a:pPr>
            <a:endParaRPr lang="en-US" sz="3200" dirty="0"/>
          </a:p>
          <a:p>
            <a:pPr marL="86400" indent="0" algn="just">
              <a:buNone/>
            </a:pPr>
            <a:endParaRPr lang="en-US" sz="32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24</a:t>
            </a:fld>
            <a:r>
              <a:rPr lang="en-GB" dirty="0"/>
              <a:t>/24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77207B-2AA5-49B0-ABC8-0E6862257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25" y="3844119"/>
            <a:ext cx="6795709" cy="2065362"/>
          </a:xfrm>
          <a:prstGeom prst="rect">
            <a:avLst/>
          </a:prstGeom>
        </p:spPr>
      </p:pic>
      <p:pic>
        <p:nvPicPr>
          <p:cNvPr id="6" name="Picture 2" descr="Image result for CRESS BV">
            <a:extLst>
              <a:ext uri="{FF2B5EF4-FFF2-40B4-BE49-F238E27FC236}">
                <a16:creationId xmlns:a16="http://schemas.microsoft.com/office/drawing/2014/main" id="{A72CAB22-CA7F-4455-B500-501553D32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9276712" y="8258174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Emisshield logo">
            <a:extLst>
              <a:ext uri="{FF2B5EF4-FFF2-40B4-BE49-F238E27FC236}">
                <a16:creationId xmlns:a16="http://schemas.microsoft.com/office/drawing/2014/main" id="{6A679817-B151-448F-BEC5-D0BB0162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0" y="8355241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9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all" dirty="0">
                <a:solidFill>
                  <a:srgbClr val="FFC000"/>
                </a:solidFill>
              </a:rPr>
              <a:t>Laboratory for CHEMICAL TECHNOLOGY</a:t>
            </a:r>
            <a:br>
              <a:rPr lang="en-GB" cap="all" dirty="0">
                <a:solidFill>
                  <a:srgbClr val="FFC000"/>
                </a:solidFill>
              </a:rPr>
            </a:br>
            <a:br>
              <a:rPr lang="en-GB" cap="all" dirty="0">
                <a:solidFill>
                  <a:srgbClr val="FFC000"/>
                </a:solidFill>
              </a:rPr>
            </a:br>
            <a:r>
              <a:rPr lang="en-GB" dirty="0" err="1"/>
              <a:t>Technologiepark</a:t>
            </a:r>
            <a:r>
              <a:rPr lang="en-GB" dirty="0"/>
              <a:t> 125, 9052 Ghent, Belgium</a:t>
            </a:r>
            <a:br>
              <a:rPr lang="en-GB" cap="all" dirty="0"/>
            </a:br>
            <a:br>
              <a:rPr lang="en-GB" dirty="0"/>
            </a:br>
            <a:r>
              <a:rPr lang="en-BE" dirty="0"/>
              <a:t>✉</a:t>
            </a:r>
            <a:r>
              <a:rPr lang="en-GB" dirty="0"/>
              <a:t>	info.lct@ugent.be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https://www.lct.ugent.be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https://www.improof.cerfacs.fr</a:t>
            </a:r>
          </a:p>
        </p:txBody>
      </p:sp>
      <p:pic>
        <p:nvPicPr>
          <p:cNvPr id="3" name="Picture 2" descr="Image result for CRESS BV">
            <a:extLst>
              <a:ext uri="{FF2B5EF4-FFF2-40B4-BE49-F238E27FC236}">
                <a16:creationId xmlns:a16="http://schemas.microsoft.com/office/drawing/2014/main" id="{9448C020-4874-4BEA-93B2-379443DB0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9276712" y="8258174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Emisshield logo">
            <a:extLst>
              <a:ext uri="{FF2B5EF4-FFF2-40B4-BE49-F238E27FC236}">
                <a16:creationId xmlns:a16="http://schemas.microsoft.com/office/drawing/2014/main" id="{FBBADDC4-08DF-4641-93C7-34156D01F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0" y="8355241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66610-7F79-4E53-BAB3-2277F60AE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92" y="4117001"/>
            <a:ext cx="7800022" cy="23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63D7E87-B178-431F-8137-FDBEAFD1F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38675" cy="2374767"/>
          </a:xfrm>
          <a:prstGeom prst="rect">
            <a:avLst/>
          </a:prstGeom>
        </p:spPr>
      </p:pic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6928698" y="2418233"/>
            <a:ext cx="1847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3003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5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E9A74D-04B4-4ADA-AEB3-1098ED187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2902" y="2790872"/>
            <a:ext cx="9197083" cy="59297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5108D9-0629-4D2B-8A5D-EF8108DE3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833" y="2890178"/>
            <a:ext cx="5515166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 marL="0" marR="0" lvl="0" indent="0" algn="l" defTabSz="13003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             Black body 1200</a:t>
            </a:r>
            <a:r>
              <a:rPr kumimoji="0" lang="en-GB" altLang="en-US" sz="2844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o</a:t>
            </a:r>
            <a:r>
              <a:rPr kumimoji="0" lang="en-GB" altLang="en-US" sz="28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C3487-9A1A-49FE-8D23-854C56407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8563" y="3891237"/>
            <a:ext cx="5201603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 marL="0" marR="0" lvl="0" indent="0" algn="l" defTabSz="13003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             Grey Body  </a:t>
            </a:r>
            <a:r>
              <a:rPr kumimoji="0" lang="az-Cyrl-AZ" altLang="en-US" sz="2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ԑ</a:t>
            </a:r>
            <a:r>
              <a:rPr kumimoji="0" lang="en-US" altLang="en-US" sz="2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 = 0.9</a:t>
            </a:r>
            <a:endParaRPr kumimoji="0" lang="en-GB" altLang="en-US" sz="2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saka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5E22B6-82A9-41A0-8939-B614A1170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359" y="4775774"/>
            <a:ext cx="5201603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 marL="0" marR="0" lvl="0" indent="0" algn="l" defTabSz="13003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           Non-grey brick </a:t>
            </a:r>
            <a:r>
              <a:rPr kumimoji="0" lang="az-Cyrl-AZ" altLang="en-US" sz="2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ԑ</a:t>
            </a:r>
            <a:r>
              <a:rPr kumimoji="0" lang="en-US" altLang="en-US" sz="2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 = 0.4</a:t>
            </a:r>
            <a:r>
              <a:rPr kumimoji="0" lang="en-GB" altLang="en-US" sz="2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+mn-cs"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70FA10-F004-4B34-862F-F1EC2736BDD2}"/>
              </a:ext>
            </a:extLst>
          </p:cNvPr>
          <p:cNvCxnSpPr>
            <a:cxnSpLocks/>
          </p:cNvCxnSpPr>
          <p:nvPr/>
        </p:nvCxnSpPr>
        <p:spPr>
          <a:xfrm flipH="1">
            <a:off x="10910939" y="3459189"/>
            <a:ext cx="945746" cy="15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4165CC-9F6C-48DF-98F7-1D8F1CC89586}"/>
              </a:ext>
            </a:extLst>
          </p:cNvPr>
          <p:cNvCxnSpPr>
            <a:cxnSpLocks/>
          </p:cNvCxnSpPr>
          <p:nvPr/>
        </p:nvCxnSpPr>
        <p:spPr>
          <a:xfrm flipH="1">
            <a:off x="11183735" y="4347456"/>
            <a:ext cx="1147709" cy="911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C391B8-7646-4014-95BC-AAFD768B24F0}"/>
              </a:ext>
            </a:extLst>
          </p:cNvPr>
          <p:cNvCxnSpPr>
            <a:cxnSpLocks/>
          </p:cNvCxnSpPr>
          <p:nvPr/>
        </p:nvCxnSpPr>
        <p:spPr>
          <a:xfrm flipH="1">
            <a:off x="11345967" y="5283351"/>
            <a:ext cx="1298841" cy="1175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11E246A-C4E0-4EC6-9BC0-A97F62D6F5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1033" r="389" b="10273"/>
          <a:stretch/>
        </p:blipFill>
        <p:spPr>
          <a:xfrm>
            <a:off x="1331494" y="6025354"/>
            <a:ext cx="4932045" cy="3257594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0E21F1AE-BE1D-4D63-8823-43AE2E682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2357095"/>
            <a:ext cx="6824330" cy="306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487638" marR="0" lvl="0" indent="-487638" algn="l" defTabSz="130036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GB" sz="3982" b="1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…</a:t>
            </a:r>
            <a:r>
              <a:rPr kumimoji="0" lang="en-GB" sz="3982" b="1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measure of the ability of a body to absorb or emit energy when compared to a black body at the same temperature.”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B70DB2-136B-4A66-9A1A-1058DD23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999" y="5264189"/>
            <a:ext cx="3165612" cy="108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487638" marR="0" lvl="0" indent="-487638" algn="ctr" defTabSz="1300368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Emissivity</a:t>
            </a:r>
          </a:p>
          <a:p>
            <a:pPr marL="487638" marR="0" lvl="0" indent="-487638" algn="l" defTabSz="130036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GB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0.4                   0.9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2AAD037-0F0D-444D-86BB-298539B1CBB4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368" rtl="0" eaLnBrk="1" latinLnBrk="0" hangingPunct="1">
              <a:defRPr sz="1707" kern="1200">
                <a:solidFill>
                  <a:srgbClr val="1E64C8"/>
                </a:solidFill>
                <a:latin typeface="+mn-lt"/>
                <a:ea typeface="+mn-ea"/>
                <a:cs typeface="+mn-cs"/>
              </a:defRPr>
            </a:lvl1pPr>
            <a:lvl2pPr marL="650184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E184E0-0BD4-4705-A12B-9B71DDE63301}" type="slidenum">
              <a:rPr lang="en-GB" smtClean="0">
                <a:latin typeface="Arial"/>
              </a:rPr>
              <a:pPr/>
              <a:t>3</a:t>
            </a:fld>
            <a:r>
              <a:rPr lang="en-GB" dirty="0">
                <a:latin typeface="Arial"/>
              </a:rPr>
              <a:t>/24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6C2D02-2028-4E2E-9EF6-09ED977501FC}"/>
              </a:ext>
            </a:extLst>
          </p:cNvPr>
          <p:cNvSpPr txBox="1"/>
          <p:nvPr/>
        </p:nvSpPr>
        <p:spPr>
          <a:xfrm>
            <a:off x="822960" y="464236"/>
            <a:ext cx="956794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b="1" kern="0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emitted from ethylene radiant wall by increasing wall emissivity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5231498-88B9-4EB7-A582-697DC10C1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295" y="9299788"/>
            <a:ext cx="88376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defTabSz="914400">
              <a:defRPr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©Copyright 2020 Emisshield®   ALL RIGHTS RESERVED  |  2000 Kraft Drive, Ste. 2600  |  Blacksburg, VA 24060  |  (540)-961-0999</a:t>
            </a:r>
            <a:endParaRPr lang="en-US" altLang="en-US" sz="843" b="1" i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58D01-5B9F-45D2-822D-57F0AB845200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Stijn Vangaever</a:t>
            </a:r>
            <a:endParaRPr lang="en-BE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896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B5B77C-6BF5-48C2-8F71-FAC7D7C39BFF}"/>
              </a:ext>
            </a:extLst>
          </p:cNvPr>
          <p:cNvSpPr/>
          <p:nvPr/>
        </p:nvSpPr>
        <p:spPr>
          <a:xfrm>
            <a:off x="320634" y="7837714"/>
            <a:ext cx="4168239" cy="1630278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5" name="Picture 2" descr="NAS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233" y="7041992"/>
            <a:ext cx="2625344" cy="22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603611"/>
            <a:ext cx="16195081" cy="6955821"/>
          </a:xfrm>
        </p:spPr>
        <p:txBody>
          <a:bodyPr>
            <a:normAutofit/>
          </a:bodyPr>
          <a:lstStyle/>
          <a:p>
            <a:pPr marL="86400" indent="0">
              <a:buNone/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Emisshield and CRESS have been developing and applying HE materials for 10+ years in Europe.</a:t>
            </a:r>
          </a:p>
          <a:p>
            <a:pPr marL="86400" indent="0">
              <a:buNone/>
            </a:pP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00" indent="0">
              <a:buNone/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IMPROOF selected the CRESS/Emisshield Team to evaluate HE materials for this project to </a:t>
            </a:r>
            <a:r>
              <a:rPr lang="en-GB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furnace efficiency, reduce fuel, increase production and reduce CO</a:t>
            </a:r>
            <a:r>
              <a:rPr lang="en-GB" sz="3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</a:t>
            </a: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6400" indent="0">
              <a:buNone/>
            </a:pP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00" indent="0">
              <a:buNone/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Emisshield Products come from the NASA Space Program’s R&amp;D and have been utilized on space vehicle applications.</a:t>
            </a:r>
          </a:p>
          <a:p>
            <a:pPr marL="86400" indent="0">
              <a:buNone/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6400" indent="0">
              <a:buNone/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R&amp;D at Emisshield ensures continued development and improvements </a:t>
            </a:r>
            <a:b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Emisshield Products coming to the ethylene producers marketplace.</a:t>
            </a:r>
          </a:p>
          <a:p>
            <a:pPr marL="86400" indent="0">
              <a:buNone/>
            </a:pPr>
            <a:endParaRPr lang="en-US" sz="319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D3747-3170-46C5-BF02-E134820C6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38675" cy="2374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" y="464236"/>
            <a:ext cx="750289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029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kern="0" dirty="0">
                <a:solidFill>
                  <a:srgbClr val="1E64C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Emissivity Coatings - Background</a:t>
            </a:r>
            <a:endParaRPr lang="en-US" sz="4400" b="1" kern="0" dirty="0">
              <a:solidFill>
                <a:srgbClr val="1E64C8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EFC21E3-749C-4B09-BA5C-FC4FFB67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295" y="9299788"/>
            <a:ext cx="88376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defTabSz="914400">
              <a:defRPr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©Copyright 2020 Emisshield®   ALL RIGHTS RESERVED  |  2000 Kraft Drive, Ste. 2600  |  Blacksburg, VA 24060  |  (540)-961-0999</a:t>
            </a:r>
            <a:endParaRPr lang="en-US" altLang="en-US" sz="843" b="1" i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E526B6E-26FC-484F-9971-1D32128E858B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368" rtl="0" eaLnBrk="1" latinLnBrk="0" hangingPunct="1">
              <a:defRPr sz="1707" kern="1200">
                <a:solidFill>
                  <a:srgbClr val="1E64C8"/>
                </a:solidFill>
                <a:latin typeface="+mn-lt"/>
                <a:ea typeface="+mn-ea"/>
                <a:cs typeface="+mn-cs"/>
              </a:defRPr>
            </a:lvl1pPr>
            <a:lvl2pPr marL="650184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E184E0-0BD4-4705-A12B-9B71DDE63301}" type="slidenum">
              <a:rPr lang="en-GB" smtClean="0">
                <a:latin typeface="Arial"/>
              </a:rPr>
              <a:pPr/>
              <a:t>4</a:t>
            </a:fld>
            <a:r>
              <a:rPr lang="en-GB" dirty="0">
                <a:latin typeface="Arial"/>
              </a:rPr>
              <a:t>/24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C7F4F-0A61-46FF-BED1-6781A7752592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Stijn Vangaever</a:t>
            </a:r>
            <a:endParaRPr lang="en-BE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5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AS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233" y="7041992"/>
            <a:ext cx="2625344" cy="22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603611"/>
            <a:ext cx="14128282" cy="695582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3300" b="1" i="1" u="sng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NASA</a:t>
            </a:r>
            <a:r>
              <a:rPr lang="en-US" sz="3300" b="1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provides thermal performance improvement to any   			  	  material by composite use - </a:t>
            </a:r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 or cooling</a:t>
            </a:r>
          </a:p>
          <a:p>
            <a:pPr marL="0" indent="0">
              <a:buNone/>
            </a:pP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en-US" sz="3300" b="1" i="1" u="sng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Stability</a:t>
            </a:r>
            <a:r>
              <a:rPr lang="en-US" sz="3300" b="1" i="1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4700 °C for continuous duty</a:t>
            </a: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3"/>
            </a:pPr>
            <a:r>
              <a:rPr lang="en-US" sz="3300" b="1" i="1" u="sng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Shock</a:t>
            </a:r>
            <a:r>
              <a:rPr lang="en-US" sz="3300" b="1" i="1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tested from -200 °C  to 1500 °C in 3 seconds - no failure</a:t>
            </a: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sz="3300" b="1" i="1" u="sng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Adhesion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withstands MACH 23 and Thermal Shock Bonding Strength &gt; 5000 psi</a:t>
            </a: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5"/>
            </a:pPr>
            <a:r>
              <a:rPr lang="en-US" sz="3300" b="1" i="1" u="sng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Hemispherical and Spectral Emissivity</a:t>
            </a:r>
            <a:r>
              <a:rPr lang="en-US" sz="3300" b="1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3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0.9</a:t>
            </a: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5"/>
            </a:pPr>
            <a:r>
              <a:rPr lang="en-US" sz="3300" b="1" i="1" u="sng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 Filmed</a:t>
            </a:r>
            <a:r>
              <a:rPr lang="en-US" sz="3300" b="1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Must be less than 75 µm (3 mil) in thickness for                           		   maximum Performance.</a:t>
            </a:r>
          </a:p>
          <a:p>
            <a:endParaRPr lang="en-US" sz="319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D3747-3170-46C5-BF02-E134820C6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38675" cy="2374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" y="464236"/>
            <a:ext cx="7502893" cy="14462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029" fontAlgn="base">
              <a:spcBef>
                <a:spcPct val="0"/>
              </a:spcBef>
              <a:spcAft>
                <a:spcPct val="0"/>
              </a:spcAft>
            </a:pPr>
            <a:r>
              <a:rPr lang="en-US" sz="4399" b="1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Emisshield Coating Systems</a:t>
            </a:r>
          </a:p>
          <a:p>
            <a:pPr defTabSz="914029" fontAlgn="base">
              <a:spcBef>
                <a:spcPct val="0"/>
              </a:spcBef>
              <a:spcAft>
                <a:spcPct val="0"/>
              </a:spcAft>
            </a:pPr>
            <a:r>
              <a:rPr lang="en-US" sz="4399" b="1" dirty="0">
                <a:solidFill>
                  <a:srgbClr val="1E6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-Performance Requirements-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EFC21E3-749C-4B09-BA5C-FC4FFB67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295" y="9299788"/>
            <a:ext cx="88376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defTabSz="914400">
              <a:defRPr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©Copyright 2020 Emisshield®   ALL RIGHTS RESERVED  |  2000 Kraft Drive, Ste. 2600  |  Blacksburg, VA 24060  |  (540)-961-0999</a:t>
            </a:r>
            <a:endParaRPr lang="en-US" altLang="en-US" sz="843" b="1" i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E526B6E-26FC-484F-9971-1D32128E858B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368" rtl="0" eaLnBrk="1" latinLnBrk="0" hangingPunct="1">
              <a:defRPr sz="1707" kern="1200">
                <a:solidFill>
                  <a:srgbClr val="1E64C8"/>
                </a:solidFill>
                <a:latin typeface="+mn-lt"/>
                <a:ea typeface="+mn-ea"/>
                <a:cs typeface="+mn-cs"/>
              </a:defRPr>
            </a:lvl1pPr>
            <a:lvl2pPr marL="650184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E184E0-0BD4-4705-A12B-9B71DDE63301}" type="slidenum">
              <a:rPr lang="en-GB" smtClean="0">
                <a:latin typeface="Arial"/>
              </a:rPr>
              <a:pPr/>
              <a:t>5</a:t>
            </a:fld>
            <a:r>
              <a:rPr lang="en-GB" dirty="0">
                <a:latin typeface="Arial"/>
              </a:rPr>
              <a:t>/24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0D246-7172-464C-B3F6-7858BD186A9D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Stijn Vangaever</a:t>
            </a:r>
            <a:endParaRPr lang="en-BE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8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0D3747-3170-46C5-BF02-E134820C6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38675" cy="2374767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8EFC21E3-749C-4B09-BA5C-FC4FFB67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295" y="9299788"/>
            <a:ext cx="88376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defTabSz="914400">
              <a:defRPr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©Copyright 2020 Emisshield®   ALL RIGHTS RESERVED  |  2000 Kraft Drive, Ste. 2600  |  Blacksburg, VA 24060  |  (540)-961-0999</a:t>
            </a:r>
            <a:endParaRPr lang="en-US" altLang="en-US" sz="843" b="1" i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42C7A8-B71E-440E-862F-A671989D576C}"/>
              </a:ext>
            </a:extLst>
          </p:cNvPr>
          <p:cNvSpPr/>
          <p:nvPr/>
        </p:nvSpPr>
        <p:spPr>
          <a:xfrm>
            <a:off x="822959" y="803684"/>
            <a:ext cx="10037545" cy="767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474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1E64C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Emisshield Ethylene Furnace Project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AB5F9E13-8E85-49BB-B99A-B248C147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15" y="3093463"/>
            <a:ext cx="3379249" cy="59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8" name="Picture 8" descr="F:\DCIM\100NCD50\DSC_1051.JPG">
            <a:extLst>
              <a:ext uri="{FF2B5EF4-FFF2-40B4-BE49-F238E27FC236}">
                <a16:creationId xmlns:a16="http://schemas.microsoft.com/office/drawing/2014/main" id="{7EFE12D0-1AFF-4779-83F5-E96D7A91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68" y="3093462"/>
            <a:ext cx="3349536" cy="592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F:\DCIM\100NCD50\DSC_1049.JPG">
            <a:extLst>
              <a:ext uri="{FF2B5EF4-FFF2-40B4-BE49-F238E27FC236}">
                <a16:creationId xmlns:a16="http://schemas.microsoft.com/office/drawing/2014/main" id="{60200AC8-A4A2-401B-8D2E-33BC8B41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308" y="3093462"/>
            <a:ext cx="3555188" cy="592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D3E8B7-F492-42E6-811E-DA15A021B458}"/>
              </a:ext>
            </a:extLst>
          </p:cNvPr>
          <p:cNvSpPr txBox="1"/>
          <p:nvPr/>
        </p:nvSpPr>
        <p:spPr>
          <a:xfrm>
            <a:off x="1274115" y="2539836"/>
            <a:ext cx="120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2CE81-A35E-4D18-9265-38410F05995F}"/>
              </a:ext>
            </a:extLst>
          </p:cNvPr>
          <p:cNvSpPr txBox="1"/>
          <p:nvPr/>
        </p:nvSpPr>
        <p:spPr>
          <a:xfrm>
            <a:off x="6994568" y="2538790"/>
            <a:ext cx="107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91E72E-34AC-4FD7-8F14-CB85B1E44DF0}"/>
              </a:ext>
            </a:extLst>
          </p:cNvPr>
          <p:cNvSpPr txBox="1"/>
          <p:nvPr/>
        </p:nvSpPr>
        <p:spPr>
          <a:xfrm>
            <a:off x="12685308" y="2538790"/>
            <a:ext cx="107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145B817-4568-4AE8-8ABB-C2BA20E981AC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368" rtl="0" eaLnBrk="1" latinLnBrk="0" hangingPunct="1">
              <a:defRPr sz="1707" kern="1200">
                <a:solidFill>
                  <a:srgbClr val="1E64C8"/>
                </a:solidFill>
                <a:latin typeface="+mn-lt"/>
                <a:ea typeface="+mn-ea"/>
                <a:cs typeface="+mn-cs"/>
              </a:defRPr>
            </a:lvl1pPr>
            <a:lvl2pPr marL="650184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algn="l" defTabSz="1300368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E184E0-0BD4-4705-A12B-9B71DDE63301}" type="slidenum">
              <a:rPr lang="en-GB" smtClean="0">
                <a:latin typeface="Arial"/>
              </a:rPr>
              <a:pPr/>
              <a:t>6</a:t>
            </a:fld>
            <a:r>
              <a:rPr lang="en-GB" dirty="0">
                <a:latin typeface="Arial"/>
              </a:rPr>
              <a:t>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B6B4FF-7A27-4AB9-B702-1E1B0F2827F9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Stijn Vangaever</a:t>
            </a:r>
            <a:endParaRPr lang="en-BE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3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162C-5533-44B2-BA15-F18A80EA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Party Emissivity Testing for IMPROOF</a:t>
            </a:r>
            <a:endParaRPr lang="en-BE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69A4-B077-4D49-B81E-F4988048C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6400" indent="0">
              <a:buNone/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party tests of emissivity and HE coatings must be done at the </a:t>
            </a:r>
            <a:r>
              <a:rPr lang="en-GB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temperature </a:t>
            </a: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furnace and by </a:t>
            </a:r>
            <a:r>
              <a:rPr lang="en-GB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3</a:t>
            </a:r>
            <a:r>
              <a:rPr lang="en-GB" sz="31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party testing laboratories.</a:t>
            </a:r>
          </a:p>
          <a:p>
            <a:pPr marL="86400" indent="0">
              <a:buNone/>
            </a:pP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00" indent="0">
              <a:buNone/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Specification </a:t>
            </a: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developed for HE coating use in ethylene worldwide.</a:t>
            </a:r>
          </a:p>
          <a:p>
            <a:pPr marL="86400" indent="0">
              <a:buNone/>
            </a:pP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00" indent="0">
              <a:buNone/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IMPROOF work - all emissivity measurements were done at temperature and by these independent laboratories:</a:t>
            </a:r>
          </a:p>
          <a:p>
            <a:pPr marL="2393550" lvl="3" indent="-514350">
              <a:buFont typeface="+mj-lt"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Thermophysical Properties Research Lab - TPRL, USA</a:t>
            </a:r>
          </a:p>
          <a:p>
            <a:pPr marL="2393550" lvl="3" indent="-514350">
              <a:buFont typeface="+mj-lt"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West Bohemia, Pilsen, Czech Republic</a:t>
            </a:r>
          </a:p>
          <a:p>
            <a:pPr marL="2393550" lvl="3" indent="-514350">
              <a:buFont typeface="+mj-lt"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CNRS-CEMHTI, Orléans, France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AF64E-A4E6-4AF4-8A1D-934251DC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7</a:t>
            </a:fld>
            <a:r>
              <a:rPr lang="en-GB" dirty="0"/>
              <a:t>/24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951C39-C1EB-4BA8-B3C6-8A8C0E3C23E1}"/>
              </a:ext>
            </a:extLst>
          </p:cNvPr>
          <p:cNvSpPr/>
          <p:nvPr/>
        </p:nvSpPr>
        <p:spPr>
          <a:xfrm>
            <a:off x="593766" y="8229600"/>
            <a:ext cx="4037611" cy="123839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2" descr="Image result for CRESS BV">
            <a:extLst>
              <a:ext uri="{FF2B5EF4-FFF2-40B4-BE49-F238E27FC236}">
                <a16:creationId xmlns:a16="http://schemas.microsoft.com/office/drawing/2014/main" id="{0B1C04D1-E9BE-4E40-B21C-ECD7A82B9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5167850" y="8132533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Emisshield logo">
            <a:extLst>
              <a:ext uri="{FF2B5EF4-FFF2-40B4-BE49-F238E27FC236}">
                <a16:creationId xmlns:a16="http://schemas.microsoft.com/office/drawing/2014/main" id="{078B10E2-0E58-42F5-B77A-DAB20FE80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8" y="8229600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A53C79-E1A3-4148-8831-670A6E022B1C}"/>
              </a:ext>
            </a:extLst>
          </p:cNvPr>
          <p:cNvSpPr/>
          <p:nvPr/>
        </p:nvSpPr>
        <p:spPr>
          <a:xfrm>
            <a:off x="593766" y="8132533"/>
            <a:ext cx="8633361" cy="1335459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564DFE-41ED-4F99-9F06-6E914A85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335" y="7211186"/>
            <a:ext cx="3074774" cy="2321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9C720F-CD0D-4B75-9029-C155FA36C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7085" y="7370162"/>
            <a:ext cx="3194868" cy="1718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19A7A-D081-483C-8C4F-6CA6BAF52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846" y="7431890"/>
            <a:ext cx="2614922" cy="1927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5F81CB-A32D-4DA8-A2EC-32318C4CC4D7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Stijn Vangaever</a:t>
            </a:r>
            <a:endParaRPr lang="en-BE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7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69A4-B077-4D49-B81E-F4988048C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Refractory – Radiant walls								Metal – Process Tubes</a:t>
            </a:r>
          </a:p>
          <a:p>
            <a:pPr marL="86400" indent="0">
              <a:buNone/>
            </a:pPr>
            <a:endParaRPr lang="en-BE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AF64E-A4E6-4AF4-8A1D-934251DC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8</a:t>
            </a:fld>
            <a:r>
              <a:rPr lang="en-GB" dirty="0"/>
              <a:t>/24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951C39-C1EB-4BA8-B3C6-8A8C0E3C23E1}"/>
              </a:ext>
            </a:extLst>
          </p:cNvPr>
          <p:cNvSpPr/>
          <p:nvPr/>
        </p:nvSpPr>
        <p:spPr>
          <a:xfrm>
            <a:off x="593766" y="8229600"/>
            <a:ext cx="4037611" cy="123839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2" descr="Image result for CRESS BV">
            <a:extLst>
              <a:ext uri="{FF2B5EF4-FFF2-40B4-BE49-F238E27FC236}">
                <a16:creationId xmlns:a16="http://schemas.microsoft.com/office/drawing/2014/main" id="{0B1C04D1-E9BE-4E40-B21C-ECD7A82B9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5167850" y="8132533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Emisshield logo">
            <a:extLst>
              <a:ext uri="{FF2B5EF4-FFF2-40B4-BE49-F238E27FC236}">
                <a16:creationId xmlns:a16="http://schemas.microsoft.com/office/drawing/2014/main" id="{078B10E2-0E58-42F5-B77A-DAB20FE80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8" y="8229600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D06571-001B-463B-8A9E-38C25C5B1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55" y="1833719"/>
            <a:ext cx="8043319" cy="5362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C18A6-64A5-4F4F-B458-FA4942908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310" y="2190580"/>
            <a:ext cx="6500532" cy="3195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ABC5D-79BB-4DC5-8140-310AC4C04A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310" y="5753210"/>
            <a:ext cx="6500529" cy="31954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2D657D-8F93-422D-9785-AB5307CD01BF}"/>
              </a:ext>
            </a:extLst>
          </p:cNvPr>
          <p:cNvSpPr txBox="1"/>
          <p:nvPr/>
        </p:nvSpPr>
        <p:spPr>
          <a:xfrm>
            <a:off x="14781593" y="9422898"/>
            <a:ext cx="25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 Van Thielen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Stijn Vangaever</a:t>
            </a:r>
            <a:endParaRPr lang="en-BE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0B3E66-EB87-47F9-913F-5A27424D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/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normal emissivity – Refractory &amp; Process Tubes</a:t>
            </a:r>
            <a:endParaRPr lang="en-BE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07EB72-735C-43E9-B6FF-B9F578F21D3F}"/>
              </a:ext>
            </a:extLst>
          </p:cNvPr>
          <p:cNvSpPr/>
          <p:nvPr/>
        </p:nvSpPr>
        <p:spPr>
          <a:xfrm>
            <a:off x="593766" y="8132533"/>
            <a:ext cx="8633361" cy="1335459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667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6656-CFD0-452E-B1F7-F9591ADFE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C000"/>
                </a:solidFill>
              </a:rPr>
              <a:t>Experimental validation:</a:t>
            </a:r>
            <a:br>
              <a:rPr lang="en-US" sz="6600" dirty="0"/>
            </a:br>
            <a:r>
              <a:rPr lang="en-US" sz="6600" dirty="0"/>
              <a:t>UGent steam cracking pilot plant</a:t>
            </a:r>
            <a:endParaRPr lang="en-BE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9AA59-6C35-4AD3-A9E9-F3902968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9</a:t>
            </a:fld>
            <a:r>
              <a:rPr lang="en-GB" dirty="0"/>
              <a:t>/24</a:t>
            </a:r>
          </a:p>
        </p:txBody>
      </p:sp>
      <p:pic>
        <p:nvPicPr>
          <p:cNvPr id="4" name="Picture 2" descr="Image result for CRESS BV">
            <a:extLst>
              <a:ext uri="{FF2B5EF4-FFF2-40B4-BE49-F238E27FC236}">
                <a16:creationId xmlns:a16="http://schemas.microsoft.com/office/drawing/2014/main" id="{2227C526-5FB2-4ED0-88EB-B484EB68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8964"/>
          <a:stretch/>
        </p:blipFill>
        <p:spPr bwMode="auto">
          <a:xfrm>
            <a:off x="9276712" y="8258174"/>
            <a:ext cx="3677334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misshield logo">
            <a:extLst>
              <a:ext uri="{FF2B5EF4-FFF2-40B4-BE49-F238E27FC236}">
                <a16:creationId xmlns:a16="http://schemas.microsoft.com/office/drawing/2014/main" id="{B11C81A6-AB54-4A29-AB75-DF2F78E1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0" y="8355241"/>
            <a:ext cx="4252270" cy="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5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 - Oral presentation.potx" id="{861EF3F3-8084-4039-837D-A680D6444104}" vid="{092885E4-4576-4540-A033-2526EC377B1D}"/>
    </a:ext>
  </a:extLst>
</a:theme>
</file>

<file path=ppt/theme/theme2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outerShdw blurRad="50800" dist="50800" dir="5400000" algn="ctr" rotWithShape="0">
            <a:srgbClr val="C6D9F1"/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7D851B0-A5E8-4C2A-B1C2-B049CF55E6FE}" vid="{6FA95B12-A715-456C-8602-C909F96B732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DocumentApproval</Name>
    <Synchronization>Synchronous</Synchronization>
    <Type>10503</Type>
    <SequenceNumber>10001</SequenceNumber>
    <Url/>
    <Assembly>Ayming.MyndSphere2, Version=1.0.0.0, Culture=neutral, PublicKeyToken=b4365e2c7575dfb1</Assembly>
    <Class>Ayming.MyndSphere2.Receivers.DocumentApprobationReceiver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WorkflowApprobationStatus xmlns="df159f63-0954-4ffa-85f6-c239ff29096d" xsi:nil="true"/>
    <AymingNotification xmlns="df159f63-0954-4ffa-85f6-c239ff29096d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8029773BF20489724134255446B16" ma:contentTypeVersion="4" ma:contentTypeDescription="Create a new document." ma:contentTypeScope="" ma:versionID="6201e42a7206aebfed1ef25b7146cd9c">
  <xsd:schema xmlns:xsd="http://www.w3.org/2001/XMLSchema" xmlns:xs="http://www.w3.org/2001/XMLSchema" xmlns:p="http://schemas.microsoft.com/office/2006/metadata/properties" xmlns:ns2="df159f63-0954-4ffa-85f6-c239ff29096d" targetNamespace="http://schemas.microsoft.com/office/2006/metadata/properties" ma:root="true" ma:fieldsID="85bb8ce3f261a2218658f3c45261cef5" ns2:_="">
    <xsd:import namespace="df159f63-0954-4ffa-85f6-c239ff29096d"/>
    <xsd:element name="properties">
      <xsd:complexType>
        <xsd:sequence>
          <xsd:element name="documentManagement">
            <xsd:complexType>
              <xsd:all>
                <xsd:element ref="ns2:AymingNotification" minOccurs="0"/>
                <xsd:element ref="ns2:_WorkflowApprobation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59f63-0954-4ffa-85f6-c239ff29096d" elementFormDefault="qualified">
    <xsd:import namespace="http://schemas.microsoft.com/office/2006/documentManagement/types"/>
    <xsd:import namespace="http://schemas.microsoft.com/office/infopath/2007/PartnerControls"/>
    <xsd:element name="AymingNotification" ma:index="8" nillable="true" ma:displayName="Notification" ma:internalName="AymingNotification">
      <xsd:simpleType>
        <xsd:restriction base="dms:Text"/>
      </xsd:simpleType>
    </xsd:element>
    <xsd:element name="_WorkflowApprobationStatus" ma:index="9" nillable="true" ma:displayName="_WorkflowApprobationStatus" ma:internalName="_WorkflowApprobation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55219F-7180-45F7-89E9-1481B98017C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B0FC40C-247C-4B38-AC35-284E1DEA4B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A76F83-2C47-4938-9AC8-4845A74BE53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f159f63-0954-4ffa-85f6-c239ff29096d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7F91A19-E45B-4A10-B9DA-47E631E4D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59f63-0954-4ffa-85f6-c239ff290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1523</Words>
  <Application>Microsoft Office PowerPoint</Application>
  <PresentationFormat>Personnalisé</PresentationFormat>
  <Paragraphs>228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5_Office Theme</vt:lpstr>
      <vt:lpstr>High Emissivity Coatings for Ethylene Furnaces</vt:lpstr>
      <vt:lpstr>Introduction:  High Emissivity Coatings</vt:lpstr>
      <vt:lpstr>Présentation PowerPoint</vt:lpstr>
      <vt:lpstr>Présentation PowerPoint</vt:lpstr>
      <vt:lpstr>Présentation PowerPoint</vt:lpstr>
      <vt:lpstr>Présentation PowerPoint</vt:lpstr>
      <vt:lpstr>3rd Party Emissivity Testing for IMPROOF</vt:lpstr>
      <vt:lpstr>Spectral normal emissivity – Refractory &amp; Process Tubes</vt:lpstr>
      <vt:lpstr>Experimental validation: UGent steam cracking pilot plant</vt:lpstr>
      <vt:lpstr>Steam cracking experiments</vt:lpstr>
      <vt:lpstr>Steam cracking experiments</vt:lpstr>
      <vt:lpstr>Steam cracking experiments</vt:lpstr>
      <vt:lpstr>Steam cracking experiments</vt:lpstr>
      <vt:lpstr>Steam cracking experiments</vt:lpstr>
      <vt:lpstr>Steam cracking experiments</vt:lpstr>
      <vt:lpstr>Steam cracking experiments</vt:lpstr>
      <vt:lpstr>Steam cracking experiments</vt:lpstr>
      <vt:lpstr>Steam cracking experiments: infrared camera</vt:lpstr>
      <vt:lpstr>Theoretical validation: Radiative heat transfer in a simplified enclosure</vt:lpstr>
      <vt:lpstr>Radiative heat transfer</vt:lpstr>
      <vt:lpstr>Radiative heat transfer in a tube-in-box enclosure</vt:lpstr>
      <vt:lpstr>Conclusions</vt:lpstr>
      <vt:lpstr>Conclusions</vt:lpstr>
      <vt:lpstr>Acknowledgments </vt:lpstr>
      <vt:lpstr>Laboratory for CHEMICAL TECHNOLOGY  Technologiepark 125, 9052 Ghent, Belgium  ✉ info.lct@ugent.be  https://www.lct.ugent.be  https://www.improof.cerfacs.fr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ADD TITLE</dc:title>
  <dc:subject>EN - Oral presentation</dc:subject>
  <dc:creator>Guy Marin</dc:creator>
  <cp:keywords>LCT; templates</cp:keywords>
  <cp:lastModifiedBy>Marie-Anne Labadens</cp:lastModifiedBy>
  <cp:revision>89</cp:revision>
  <cp:lastPrinted>2020-04-21T15:05:18Z</cp:lastPrinted>
  <dcterms:created xsi:type="dcterms:W3CDTF">2018-04-11T14:10:37Z</dcterms:created>
  <dcterms:modified xsi:type="dcterms:W3CDTF">2020-04-21T15:06:49Z</dcterms:modified>
  <cp:category>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  <property fmtid="{D5CDD505-2E9C-101B-9397-08002B2CF9AE}" pid="18" name="ContentTypeId">
    <vt:lpwstr>0x0101005D88029773BF20489724134255446B16</vt:lpwstr>
  </property>
</Properties>
</file>